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6" r:id="rId2"/>
    <p:sldId id="277" r:id="rId3"/>
    <p:sldId id="257" r:id="rId4"/>
    <p:sldId id="275" r:id="rId5"/>
    <p:sldId id="259" r:id="rId6"/>
    <p:sldId id="261" r:id="rId7"/>
    <p:sldId id="274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8" r:id="rId16"/>
    <p:sldId id="280" r:id="rId17"/>
    <p:sldId id="281" r:id="rId18"/>
    <p:sldId id="269" r:id="rId19"/>
    <p:sldId id="272" r:id="rId20"/>
    <p:sldId id="27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jana Jurica" initials="MJ" lastIdx="4" clrIdx="0">
    <p:extLst>
      <p:ext uri="{19B8F6BF-5375-455C-9EA6-DF929625EA0E}">
        <p15:presenceInfo xmlns:p15="http://schemas.microsoft.com/office/powerpoint/2012/main" userId="dc9055a5779f35d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20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2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3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4-05-14T14:49:24.900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23C4F68-B3B9-4A19-BC76-15728D5C351D}" emma:medium="tactile" emma:mode="ink">
          <msink:context xmlns:msink="http://schemas.microsoft.com/ink/2010/main" type="writingRegion" rotatedBoundingBox="19156,9555 15589,9652 15539,7825 19106,7727"/>
        </emma:interpretation>
      </emma:emma>
    </inkml:annotationXML>
    <inkml:traceGroup>
      <inkml:annotationXML>
        <emma:emma xmlns:emma="http://www.w3.org/2003/04/emma" version="1.0">
          <emma:interpretation id="{C9F424AC-2108-4B9E-90F2-45E96925CAC1}" emma:medium="tactile" emma:mode="ink">
            <msink:context xmlns:msink="http://schemas.microsoft.com/ink/2010/main" type="paragraph" rotatedBoundingBox="19156,9555 15589,9652 15539,7825 19106,77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B2487B1-D671-4E40-8F57-4BDE8D3C8837}" emma:medium="tactile" emma:mode="ink">
              <msink:context xmlns:msink="http://schemas.microsoft.com/ink/2010/main" type="line" rotatedBoundingBox="19156,9555 15589,9652 15539,7825 19106,7727"/>
            </emma:interpretation>
          </emma:emma>
        </inkml:annotationXML>
        <inkml:traceGroup>
          <inkml:annotationXML>
            <emma:emma xmlns:emma="http://www.w3.org/2003/04/emma" version="1.0">
              <emma:interpretation id="{124D8387-B6D7-40EE-AC21-712E360F0C08}" emma:medium="tactile" emma:mode="ink">
                <msink:context xmlns:msink="http://schemas.microsoft.com/ink/2010/main" type="inkWord" rotatedBoundingBox="19156,9555 15589,9652 15539,7825 19106,7727"/>
              </emma:interpretation>
              <emma:one-of disjunction-type="recognition" id="oneOf0">
                <emma:interpretation id="interp0" emma:lang="" emma:confidence="0">
                  <emma:literal>o</emma:literal>
                </emma:interpretation>
                <emma:interpretation id="interp1" emma:lang="" emma:confidence="0">
                  <emma:literal>O</emma:literal>
                </emma:interpretation>
                <emma:interpretation id="interp2" emma:lang="" emma:confidence="0">
                  <emma:literal>°</emma:literal>
                </emma:interpretation>
                <emma:interpretation id="interp3" emma:lang="" emma:confidence="0">
                  <emma:literal>0</emma:literal>
                </emma:interpretation>
                <emma:interpretation id="interp4" emma:lang="" emma:confidence="0">
                  <emma:literal>e</emma:literal>
                </emma:interpretation>
              </emma:one-of>
            </emma:emma>
          </inkml:annotationXML>
          <inkml:trace contextRef="#ctx0" brushRef="#br0">1587 169 0,'-24'0'0,"1"0"0,23-23 16,-47 23-16,23 0 15,24-24-15,-47 24 157,0 0-142,24 0-15,-48 0 16,24 0-16,-47 0 15,71 0-15,-48 0 16,24 0-16,0 0 16,0 0-1,23 0 1,-23 0 109,0 0-125,0 0 16,-23 0-16,23 0 15,23 0-15,1 0 16,-1 0-16,1 0 15,-24 0 95,23 0-95,1 0 1,-1 0-16,24 24 16,-24-1-1,1-23 1,23 24-16,-47-24 47,23 0-16,24 23-15,-23 1-1,-1-1 1,1-23-16,23 24 0,-24-24 16,1 47-1,-1-47 16,24 23 48,-23 1-64,23-1 1,0 24-1,-47-23 1,47 23 0,-24 0-1,24-23 1,0-1 15,-23 1-15,23-1-1,0 1 17,-24-1-32,24 1 15,0-1-15,0 24 32,0 0-17,0-23 16,0-1 1,0 24-1,0-23-31,0-1 16,0 1-16,0-1 15,0 24 1,0-23-1,0-1 1,0 1 0,24 0-1,-1 23 1,1-24 0,-24 1-1,23-1 16,-23 1-15,24-1-16,-1-23 16,-23 47-16,24-23 15,23 23 1,-24-24 0,-23 24-16,24-47 15,-1 24-15,1-1 31,23 24-15,-24-23 0,1-24-1,0 23-15,-1 1 16,-23-1 0,24-23-16,46 47 15,-46-23-15,46-24 16,-46 0-16,46 0 15,-23 24-15,0-24 16,0 23-16,0-23 16,24 0-1,-48 0-15,48 0 16,23 0-16,-70 0 31,23 0-31,23 0 16,1 0-16,-24 0 15,-24 0-15,24 0 16,-23 0-16,46 0 0,-46 0 0,23 0 31,-23 0-31,46 0 0,1 0 16,-1 0-16,-23 0 16,47 0-16,0 0 15,0-23-15,1 23 16,-1-48-16,47 25 15,-71 23-15,24 0 16,-47 0-16,-23 0 0,-1 0 16,24 0-1,-23-24-15,-1 1 16,1-1-16,23 1 16,47-24-16,-70 23 15,23 1-15,0 23 16,-24-47-1,1 47-15,23-24 16,-24-23-16,1 24 16,-1-1-16,48-46 15,-48 23-15,1 23 16,-24-23-16,0 24 16,23-25-16,-23 25 15,24-24-15,-1 0 0,-23 23 16,0 1-16,0-24 15,0 0 1,0 23-16,0-23 16,0 0-16,0 24 15,0-1 1,0 1 0,0-1-16,0 1 15,0-24 1,0 23-1,0 1-15,0-1 16,0 0 0,0 1-16,-23 23 15,23-24-15,-47-23 16,23 24 0,1-1-1,-1 1-15,1 23 16,-1-24-16,-23-23 15,24 47-15,-1 0 16,-23-47-16,0 47 0,-47-47 16,24 24-16,23-1 15,-1 24-15,1-23 32,0-1-32,24 24 15,-48-23-15,24-1 16,0 24-1,24-23-15,-1 23 0,1 0 110,-24 0-95,23 0 1,-23 0-16,24 0 16,-24 0-1,23 0 1,1 0 0,-25 23-16,25-23 15,-24 24-15,23-24 31,1 0-15,-24 23 0,-24-23-1,48 0 63,-24 24-62,23-24-16,-46 0 16,23 0-1,0 0-15,0 0 16,23 0-16,1 23 16,-1-23 312,-23 0-313,0 0-15,23 0 16,-23 0-16,24 24 16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3284890-85D2-4D7B-8EF5-15A9C1DB8F42}" type="datetimeFigureOut">
              <a:rPr lang="en-US" smtClean="0"/>
              <a:t>6/11/2026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186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6/11/2026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15416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6/11/2026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63723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6/11/2026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95814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6/11/2026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96445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6/11/2026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51816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6/11/2026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976711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6/11/2026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29095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6/11/2026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7129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6/11/2026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6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6/11/2026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6569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6/11/2026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759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6/11/2026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6134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6/11/2026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841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6/11/2026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584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6/11/2026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664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6/11/2026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608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664C608-40B1-4030-A28D-5B74BC98ADCE}" type="datetimeFigureOut">
              <a:rPr lang="en-US" smtClean="0"/>
              <a:t>6/11/2026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011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irjana.jurica@skole.h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about:blank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about:blank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helpdesk@skole.hr" TargetMode="External"/><Relationship Id="rId2" Type="http://schemas.openxmlformats.org/officeDocument/2006/relationships/hyperlink" Target="mailto:strucna.sluzba@os-zamet-ri.skole.h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helpdesk@skole.hr" TargetMode="External"/><Relationship Id="rId2" Type="http://schemas.openxmlformats.org/officeDocument/2006/relationships/hyperlink" Target="http://www.upisi.hr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918B48D-F509-48D7-823E-AEA040A5B3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10267469" cy="1817004"/>
          </a:xfrm>
        </p:spPr>
        <p:txBody>
          <a:bodyPr/>
          <a:lstStyle/>
          <a:p>
            <a:r>
              <a:rPr lang="hr-HR" dirty="0"/>
              <a:t>Upisi u srednju školu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0F7CB06-EE27-4222-98A8-1C2DCB580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4710" y="4123267"/>
            <a:ext cx="7891272" cy="1168399"/>
          </a:xfrm>
        </p:spPr>
        <p:txBody>
          <a:bodyPr>
            <a:normAutofit/>
          </a:bodyPr>
          <a:lstStyle/>
          <a:p>
            <a:r>
              <a:rPr lang="hr-HR" b="1" i="1" dirty="0"/>
              <a:t>                             </a:t>
            </a:r>
            <a:r>
              <a:rPr lang="hr-HR" sz="1600" b="1" dirty="0"/>
              <a:t>Osnovna škola Zamet </a:t>
            </a:r>
          </a:p>
          <a:p>
            <a:r>
              <a:rPr lang="hr-HR" sz="1600" i="1" dirty="0"/>
              <a:t>                                    </a:t>
            </a:r>
            <a:r>
              <a:rPr lang="hr-HR" sz="1600" dirty="0"/>
              <a:t>Mirjana Jurica, pedagog savjetnik</a:t>
            </a:r>
          </a:p>
          <a:p>
            <a:r>
              <a:rPr lang="hr-HR" sz="1600" dirty="0"/>
              <a:t>                           </a:t>
            </a:r>
            <a:r>
              <a:rPr lang="hr-HR" sz="1600" dirty="0">
                <a:hlinkClick r:id="rId2"/>
              </a:rPr>
              <a:t>mirjana.jurica@skole.hr</a:t>
            </a:r>
            <a:r>
              <a:rPr lang="hr-HR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9705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54F9BD4-E0BC-4BD3-B967-8558C320D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667" y="1185333"/>
            <a:ext cx="10027581" cy="498686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hr-HR" sz="2400" b="1" u="sng" dirty="0">
                <a:solidFill>
                  <a:srgbClr val="FF0000"/>
                </a:solidFill>
              </a:rPr>
              <a:t>Posebni element</a:t>
            </a:r>
          </a:p>
          <a:p>
            <a:pPr marL="0" indent="0">
              <a:buNone/>
            </a:pPr>
            <a:endParaRPr lang="hr-HR" sz="1200" b="1" u="sng" dirty="0"/>
          </a:p>
          <a:p>
            <a:r>
              <a:rPr lang="hr-HR" dirty="0"/>
              <a:t>Zdravstvene teškoće   -   pravo prednosti (uz stručno mišljenje Službe za profesionalno usmjeravanje)</a:t>
            </a:r>
          </a:p>
          <a:p>
            <a:r>
              <a:rPr lang="hr-HR" dirty="0"/>
              <a:t>Otežani uvjeti obrazovanja   - </a:t>
            </a:r>
            <a:r>
              <a:rPr lang="hr-HR" b="1" dirty="0"/>
              <a:t>pravo prednosti </a:t>
            </a:r>
            <a:r>
              <a:rPr lang="hr-HR" dirty="0"/>
              <a:t>(uz dokaz o ostvarivanju prava temeljem dokumenta nadležne službe)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1700" dirty="0"/>
              <a:t>    </a:t>
            </a:r>
            <a:r>
              <a:rPr lang="hr-HR" sz="1700" i="1" dirty="0"/>
              <a:t>- učenik živi uz jednog ili oba roditelja s dugotrajnom teškom bolesti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1700" i="1" dirty="0"/>
              <a:t>     - učenik živi uz dugotrajno nezaposlena oba roditelja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1700" i="1" dirty="0"/>
              <a:t>     - učenik živi uz samohranog roditelja/skrbnika koji nije u braku i ne živi u izvanbračnoj zajednici, a sam se skrbi o svome djetetu i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1700" i="1" dirty="0"/>
              <a:t>        uzdržava ga i koji je korisnik socijalne skrbi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1700" i="1" dirty="0"/>
              <a:t>     - </a:t>
            </a:r>
            <a:r>
              <a:rPr lang="hr-HR" sz="1700" i="1" dirty="0">
                <a:solidFill>
                  <a:srgbClr val="FF0000"/>
                </a:solidFill>
              </a:rPr>
              <a:t>učenik koji je bez roditelja/skrbnika ili odgovarajuće roditeljske skrbi  - </a:t>
            </a:r>
            <a:r>
              <a:rPr lang="hr-HR" sz="1700" b="1" i="1" dirty="0">
                <a:solidFill>
                  <a:srgbClr val="FF0000"/>
                </a:solidFill>
              </a:rPr>
              <a:t>ostvaruje pravo na 1bod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1700" i="1" dirty="0">
                <a:solidFill>
                  <a:srgbClr val="FF0000"/>
                </a:solidFill>
              </a:rPr>
              <a:t>    -  ako je učeniku jedan roditelj preminuo- </a:t>
            </a:r>
            <a:r>
              <a:rPr lang="hr-HR" sz="1700" b="1" i="1" dirty="0">
                <a:solidFill>
                  <a:srgbClr val="FF0000"/>
                </a:solidFill>
              </a:rPr>
              <a:t>ostvaruje pravo na 1 bod</a:t>
            </a:r>
          </a:p>
          <a:p>
            <a:r>
              <a:rPr lang="hr-HR" sz="1600" dirty="0">
                <a:solidFill>
                  <a:srgbClr val="FF0000"/>
                </a:solidFill>
              </a:rPr>
              <a:t>Pripadnik romske nacionalne manjine   - 2 boda (dostavlja dokument Vijeća romske nacionalne manjine)</a:t>
            </a:r>
          </a:p>
          <a:p>
            <a:pPr marL="0" indent="0">
              <a:buNone/>
            </a:pPr>
            <a:r>
              <a:rPr lang="hr-HR" sz="1800" b="1" dirty="0"/>
              <a:t>Potvrde o ostvarivanju prava učenici mogu dostaviti razredniku koji iste učitava u sustav, mogu učitati samostalno ili mogu odabrati opciju da se podaci automatski provjeravaju iz vanjskog sustava (privola roditelja preko e-Građani) u predviđenom roku navedenom u tablici  Ljetni upisni rok.</a:t>
            </a:r>
          </a:p>
        </p:txBody>
      </p:sp>
    </p:spTree>
    <p:extLst>
      <p:ext uri="{BB962C8B-B14F-4D97-AF65-F5344CB8AC3E}">
        <p14:creationId xmlns:p14="http://schemas.microsoft.com/office/powerpoint/2010/main" val="47794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70D8353-1CAF-4DEF-9841-9FD3872CC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665826"/>
            <a:ext cx="10058400" cy="55063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r-HR" sz="2400" b="1" u="sng" dirty="0"/>
          </a:p>
          <a:p>
            <a:pPr marL="0" indent="0" algn="ctr">
              <a:buNone/>
            </a:pPr>
            <a:r>
              <a:rPr lang="hr-HR" sz="2400" b="1" u="sng" dirty="0"/>
              <a:t>Dodatne provjere znanja i sposobnosti</a:t>
            </a:r>
          </a:p>
          <a:p>
            <a:pPr marL="0" indent="0">
              <a:buNone/>
            </a:pPr>
            <a:endParaRPr lang="hr-HR" b="1" u="sng" dirty="0"/>
          </a:p>
          <a:p>
            <a:pPr marL="0" indent="0">
              <a:buNone/>
            </a:pPr>
            <a:endParaRPr lang="hr-HR" u="sng" dirty="0"/>
          </a:p>
          <a:p>
            <a:r>
              <a:rPr lang="hr-HR" u="sng" dirty="0"/>
              <a:t>Provjera znanja iz stranog jezika</a:t>
            </a:r>
            <a:r>
              <a:rPr lang="hr-HR" dirty="0"/>
              <a:t> </a:t>
            </a:r>
            <a:r>
              <a:rPr lang="hr-HR" i="1" dirty="0"/>
              <a:t>(ako učenik prijavi kao prvi strani jezik, onaj jezik koji nije učio u osnovnoj školi, niti kao izborni predmet od 5. do 8. razreda, za isti mora proći provjeru)</a:t>
            </a:r>
          </a:p>
          <a:p>
            <a:r>
              <a:rPr lang="hr-HR" u="sng" dirty="0"/>
              <a:t>Provjera dodatnih sposobnosti  </a:t>
            </a:r>
            <a:r>
              <a:rPr lang="hr-HR" i="1" dirty="0"/>
              <a:t>(pojedine škole provode tjelesnu, glasovnu i sličnu spretnost ili sposobnost)</a:t>
            </a:r>
          </a:p>
          <a:p>
            <a:r>
              <a:rPr lang="hr-HR" u="sng" dirty="0"/>
              <a:t>Provjera darovitosti kandidata za upis u umjetničke škole </a:t>
            </a:r>
            <a:r>
              <a:rPr lang="hr-HR" i="1" dirty="0"/>
              <a:t>(likovne, glazbene i plesne)</a:t>
            </a:r>
          </a:p>
        </p:txBody>
      </p:sp>
    </p:spTree>
    <p:extLst>
      <p:ext uri="{BB962C8B-B14F-4D97-AF65-F5344CB8AC3E}">
        <p14:creationId xmlns:p14="http://schemas.microsoft.com/office/powerpoint/2010/main" val="1973498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9846003-1E66-4C4C-B9FB-673071A3E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b="1" dirty="0">
                <a:solidFill>
                  <a:srgbClr val="C00000"/>
                </a:solidFill>
              </a:rPr>
              <a:t>MINIMALNI</a:t>
            </a:r>
            <a:r>
              <a:rPr lang="hr-HR" b="1" dirty="0">
                <a:solidFill>
                  <a:srgbClr val="C00000"/>
                </a:solidFill>
              </a:rPr>
              <a:t> BODOVNI PRAG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99323FD-71FA-44B0-BA66-5071A4600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Četverogodišnje škole mogu utvrditi minimalni bodovni prag  </a:t>
            </a:r>
          </a:p>
          <a:p>
            <a:r>
              <a:rPr lang="hr-HR" dirty="0"/>
              <a:t>Mogu provoditi prijemni ispit</a:t>
            </a:r>
          </a:p>
          <a:p>
            <a:r>
              <a:rPr lang="hr-HR" dirty="0"/>
              <a:t>Za programe obrazovanja u trajanju od tri  godine i manje, ne utvrđuje se bodovni prag</a:t>
            </a:r>
          </a:p>
          <a:p>
            <a:r>
              <a:rPr lang="hr-HR" dirty="0"/>
              <a:t>Ako je škola postavila bodovni prag, on se mora zadovoljiti bodovima koje je učenik ostvario na temelju ocjena iz škole, tj. zajedničkim elementom vrednovanja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69530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415E4A-9515-422E-B03F-0FCBC12D6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112998"/>
          </a:xfrm>
        </p:spPr>
        <p:txBody>
          <a:bodyPr/>
          <a:lstStyle/>
          <a:p>
            <a:r>
              <a:rPr lang="hr-HR" sz="4000" b="1" dirty="0">
                <a:solidFill>
                  <a:srgbClr val="FF0000"/>
                </a:solidFill>
              </a:rPr>
              <a:t>PRIJAVA</a:t>
            </a:r>
            <a:r>
              <a:rPr lang="hr-HR" b="1" dirty="0">
                <a:solidFill>
                  <a:srgbClr val="FF0000"/>
                </a:solidFill>
              </a:rPr>
              <a:t> </a:t>
            </a:r>
            <a:r>
              <a:rPr lang="hr-HR" sz="4000" b="1" dirty="0">
                <a:solidFill>
                  <a:srgbClr val="FF0000"/>
                </a:solidFill>
              </a:rPr>
              <a:t>PROGRAMA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448E901-3171-44C4-BA73-9A1B8A890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12381"/>
            <a:ext cx="9601197" cy="3363487"/>
          </a:xfrm>
        </p:spPr>
        <p:txBody>
          <a:bodyPr/>
          <a:lstStyle/>
          <a:p>
            <a:pPr marL="0" indent="0">
              <a:buNone/>
            </a:pPr>
            <a:r>
              <a:rPr lang="hr-HR" sz="2000" b="1" dirty="0"/>
              <a:t>     UČENIK MOŽE PRIJAVITI NAJVIŠE ŠEST PROGRAMA OBRAZOVANJA.</a:t>
            </a:r>
          </a:p>
          <a:p>
            <a:endParaRPr lang="hr-HR" dirty="0"/>
          </a:p>
          <a:p>
            <a:r>
              <a:rPr lang="hr-HR" dirty="0"/>
              <a:t>U kartici „Moj odabir” prijaviti željene obrazovne programe, pripremiti ih željenim redoslijedom</a:t>
            </a:r>
          </a:p>
          <a:p>
            <a:r>
              <a:rPr lang="hr-HR" dirty="0"/>
              <a:t>Prilikom prijave programa (škole) potrebno je odabrati prvi i drugi strani jezik te izborne predmete</a:t>
            </a:r>
          </a:p>
        </p:txBody>
      </p:sp>
    </p:spTree>
    <p:extLst>
      <p:ext uri="{BB962C8B-B14F-4D97-AF65-F5344CB8AC3E}">
        <p14:creationId xmlns:p14="http://schemas.microsoft.com/office/powerpoint/2010/main" val="398954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472F53D-5615-4400-A9CE-BA0C0625C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882179"/>
          </a:xfrm>
        </p:spPr>
        <p:txBody>
          <a:bodyPr/>
          <a:lstStyle/>
          <a:p>
            <a:r>
              <a:rPr lang="hr-HR" dirty="0">
                <a:solidFill>
                  <a:srgbClr val="FF0000"/>
                </a:solidFill>
              </a:rPr>
              <a:t>Kalendar rokova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C738393-1B9C-4A67-BD22-71E692CAA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Ljetni upisni rok (prijave programa od 24.6. do 3.7. 2026.)</a:t>
            </a:r>
          </a:p>
          <a:p>
            <a:r>
              <a:rPr lang="hr-HR" dirty="0"/>
              <a:t>Jesenski upisni rok (24. – 28.8. 2026.)</a:t>
            </a:r>
          </a:p>
          <a:p>
            <a:r>
              <a:rPr lang="hr-HR" dirty="0"/>
              <a:t>Naknadni upisni rok (nakon isteka jesenskog upisnog roka 3. – 30. 9. 2026.)</a:t>
            </a:r>
          </a:p>
          <a:p>
            <a:pPr marL="0" indent="0">
              <a:buNone/>
            </a:pPr>
            <a:r>
              <a:rPr lang="hr-HR" dirty="0"/>
              <a:t>  - </a:t>
            </a:r>
            <a:r>
              <a:rPr lang="hr-HR" sz="2000" dirty="0"/>
              <a:t>upisno Povjerenstvo SŠ odlučuje temeljem zahtjeva učenika/roditelja 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53268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2692400" y="804333"/>
            <a:ext cx="4257551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500"/>
              </a:spcAft>
            </a:pPr>
            <a:r>
              <a:rPr lang="hr-HR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Ljetni upisni rok</a:t>
            </a:r>
            <a:endParaRPr lang="hr-HR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Rezervirano mjesto sadržaja 14">
            <a:extLst>
              <a:ext uri="{FF2B5EF4-FFF2-40B4-BE49-F238E27FC236}">
                <a16:creationId xmlns:a16="http://schemas.microsoft.com/office/drawing/2014/main" id="{87D4966E-E030-4B95-BFF1-203E6E6E07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7182088"/>
              </p:ext>
            </p:extLst>
          </p:nvPr>
        </p:nvGraphicFramePr>
        <p:xfrm>
          <a:off x="2692401" y="1617753"/>
          <a:ext cx="7509932" cy="4308913"/>
        </p:xfrm>
        <a:graphic>
          <a:graphicData uri="http://schemas.openxmlformats.org/drawingml/2006/table">
            <a:tbl>
              <a:tblPr firstRow="1" firstCol="1" bandRow="1"/>
              <a:tblGrid>
                <a:gridCol w="5407123">
                  <a:extLst>
                    <a:ext uri="{9D8B030D-6E8A-4147-A177-3AD203B41FA5}">
                      <a16:colId xmlns:a16="http://schemas.microsoft.com/office/drawing/2014/main" val="3543716996"/>
                    </a:ext>
                  </a:extLst>
                </a:gridCol>
                <a:gridCol w="2102809">
                  <a:extLst>
                    <a:ext uri="{9D8B030D-6E8A-4147-A177-3AD203B41FA5}">
                      <a16:colId xmlns:a16="http://schemas.microsoft.com/office/drawing/2014/main" val="3542108287"/>
                    </a:ext>
                  </a:extLst>
                </a:gridCol>
              </a:tblGrid>
              <a:tr h="128701">
                <a:tc>
                  <a:txBody>
                    <a:bodyPr/>
                    <a:lstStyle/>
                    <a:p>
                      <a:pPr algn="ctr"/>
                      <a:r>
                        <a:rPr lang="hr-HR" sz="5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Opis postupka</a:t>
                      </a: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hr-HR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2" marR="23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Datum</a:t>
                      </a: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hr-HR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2" marR="23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272863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r>
                        <a:rPr lang="hr-HR" sz="7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Početak prijava u sustav </a:t>
                      </a:r>
                      <a:endParaRPr lang="hr-HR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2" marR="2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7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1. 6. 2026. </a:t>
                      </a:r>
                      <a:endParaRPr lang="hr-HR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2" marR="2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3296156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r>
                        <a:rPr lang="hr-HR" sz="7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Registracija kandidata izvan redovitog sustava obrazovanja RH putem </a:t>
                      </a:r>
                      <a:r>
                        <a:rPr lang="hr-HR" sz="700" u="sng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  <a:hlinkClick r:id="rId2"/>
                        </a:rPr>
                        <a:t>srednje.e-upisi.hr</a:t>
                      </a:r>
                      <a:r>
                        <a:rPr lang="hr-HR" sz="7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2" marR="2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7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1. 6.  do 19. 6. 2026. </a:t>
                      </a:r>
                      <a:endParaRPr lang="hr-HR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2" marR="2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3929768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r>
                        <a:rPr lang="hr-HR" sz="7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Dostava osobnih dokumenata i svjedodžbi CARNET-u </a:t>
                      </a:r>
                      <a:endParaRPr lang="hr-HR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2" marR="2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7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1. 6. do 19. 6. 2026. </a:t>
                      </a:r>
                      <a:endParaRPr lang="hr-HR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2" marR="2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1440096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r>
                        <a:rPr lang="hr-HR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Prijava obrazovnih programa</a:t>
                      </a:r>
                      <a:r>
                        <a:rPr lang="hr-HR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2" marR="2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24. 6. do 3. 7. 2026.</a:t>
                      </a:r>
                      <a:r>
                        <a:rPr lang="hr-HR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2" marR="2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17937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r>
                        <a:rPr lang="hr-HR" sz="7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Prijava programa koji zahtijevaju dodatne provjere </a:t>
                      </a:r>
                      <a:endParaRPr lang="hr-HR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2" marR="2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7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24. 6. do 26. 6. 2026. </a:t>
                      </a:r>
                      <a:endParaRPr lang="hr-HR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2" marR="2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9966607"/>
                  </a:ext>
                </a:extLst>
              </a:tr>
              <a:tr h="576582">
                <a:tc>
                  <a:txBody>
                    <a:bodyPr/>
                    <a:lstStyle/>
                    <a:p>
                      <a:r>
                        <a:rPr lang="hr-HR" sz="7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Dostava dokumentacije: </a:t>
                      </a:r>
                      <a:endParaRPr lang="hr-HR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hr-HR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Symbol" panose="05050102010706020507" pitchFamily="18" charset="2"/>
                        </a:rPr>
                        <a:t>Stručnog mišljenja HZZ-a za programe koji to zahtijevaju </a:t>
                      </a:r>
                      <a:endParaRPr lang="hr-HR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Symbol" panose="05050102010706020507" pitchFamily="18" charset="2"/>
                      </a:endParaRPr>
                    </a:p>
                    <a:p>
                      <a:pPr marL="342900" lvl="0" indent="-342900"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hr-HR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Symbol" panose="05050102010706020507" pitchFamily="18" charset="2"/>
                        </a:rPr>
                        <a:t>Dokumenata kojima se ostvaruju dodatna prava za upis (dostavljaju se putem </a:t>
                      </a:r>
                      <a:r>
                        <a:rPr lang="hr-HR" sz="700" u="sng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Symbol" panose="05050102010706020507" pitchFamily="18" charset="2"/>
                          <a:hlinkClick r:id="rId2"/>
                        </a:rPr>
                        <a:t>srednje.e-upisi.hr</a:t>
                      </a:r>
                      <a:r>
                        <a:rPr lang="hr-HR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Symbol" panose="05050102010706020507" pitchFamily="18" charset="2"/>
                        </a:rPr>
                        <a:t>) </a:t>
                      </a:r>
                      <a:endParaRPr lang="hr-HR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Symbol" panose="05050102010706020507" pitchFamily="18" charset="2"/>
                      </a:endParaRPr>
                    </a:p>
                  </a:txBody>
                  <a:tcPr marL="2312" marR="2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7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24. 6. do 1. 7. 2026. </a:t>
                      </a:r>
                      <a:endParaRPr lang="hr-HR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2" marR="2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1706374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r>
                        <a:rPr lang="hr-HR" sz="7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Provođenje dodatnih ispita i provjera i unos rezultata </a:t>
                      </a:r>
                      <a:endParaRPr lang="hr-HR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2" marR="2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7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29.6. do 2. 7. 2026. </a:t>
                      </a:r>
                      <a:endParaRPr lang="hr-HR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2" marR="2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5825920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r>
                        <a:rPr lang="hr-HR" sz="7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Brisanje kandidata koji nisu zadovoljili preduvjete s lista </a:t>
                      </a:r>
                      <a:endParaRPr lang="hr-HR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2" marR="2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7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2. 7. 2026. </a:t>
                      </a:r>
                      <a:endParaRPr lang="hr-HR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2" marR="2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0292513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r>
                        <a:rPr lang="hr-HR" sz="7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Unos prigovora </a:t>
                      </a:r>
                      <a:endParaRPr lang="hr-HR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2" marR="2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7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3. 7. 2026. </a:t>
                      </a:r>
                      <a:endParaRPr lang="hr-HR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2" marR="2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6011933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r>
                        <a:rPr lang="hr-HR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Objava konačnih ljestvica poretka</a:t>
                      </a:r>
                      <a:r>
                        <a:rPr lang="hr-HR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2" marR="2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7. 7. 2026.</a:t>
                      </a:r>
                      <a:r>
                        <a:rPr lang="hr-HR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2" marR="2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217320"/>
                  </a:ext>
                </a:extLst>
              </a:tr>
              <a:tr h="1873890">
                <a:tc>
                  <a:txBody>
                    <a:bodyPr/>
                    <a:lstStyle/>
                    <a:p>
                      <a:r>
                        <a:rPr lang="hr-HR" sz="7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Dostava dokumenata koji su uvjet za upis u određeni program obrazovanja srednje škole: </a:t>
                      </a:r>
                      <a:endParaRPr lang="hr-HR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tabLst>
                          <a:tab pos="457200" algn="l"/>
                        </a:tabLst>
                      </a:pPr>
                      <a:r>
                        <a:rPr lang="hr-HR" sz="7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Upisnica (</a:t>
                      </a:r>
                      <a:r>
                        <a:rPr lang="hr-HR" sz="700" b="1" u="sng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obvezno za sve učenike</a:t>
                      </a:r>
                      <a:r>
                        <a:rPr lang="hr-HR" sz="7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) – dostavlja se </a:t>
                      </a:r>
                      <a:r>
                        <a:rPr lang="hr-HR" sz="700" b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elektroničkim putem </a:t>
                      </a:r>
                      <a:r>
                        <a:rPr lang="hr-HR" sz="700" u="sng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srednje.e-upisi.hr </a:t>
                      </a:r>
                      <a:r>
                        <a:rPr lang="hr-HR" sz="7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ili </a:t>
                      </a:r>
                      <a:r>
                        <a:rPr lang="hr-HR" sz="700" b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dolaskom u školu</a:t>
                      </a:r>
                      <a:r>
                        <a:rPr lang="hr-HR" sz="7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na propisani datum </a:t>
                      </a:r>
                      <a:endParaRPr lang="hr-HR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buFont typeface="+mj-lt"/>
                        <a:buAutoNum type="arabicPeriod" startAt="2"/>
                        <a:tabLst>
                          <a:tab pos="457200" algn="l"/>
                        </a:tabLst>
                      </a:pPr>
                      <a:r>
                        <a:rPr lang="hr-HR" sz="7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Potvrda liječnika školske medicine - dostavlja se putem </a:t>
                      </a:r>
                      <a:r>
                        <a:rPr lang="hr-HR" sz="700" b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elektroničke pošte na mail adresu srednje škole </a:t>
                      </a:r>
                      <a:r>
                        <a:rPr lang="hr-HR" sz="7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ili </a:t>
                      </a:r>
                      <a:r>
                        <a:rPr lang="hr-HR" sz="700" b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dolaskom u školu</a:t>
                      </a:r>
                      <a:r>
                        <a:rPr lang="hr-HR" sz="7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na propisani datum </a:t>
                      </a:r>
                      <a:endParaRPr lang="hr-HR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buFont typeface="+mj-lt"/>
                        <a:buAutoNum type="arabicPeriod" startAt="3"/>
                        <a:tabLst>
                          <a:tab pos="457200" algn="l"/>
                        </a:tabLst>
                      </a:pPr>
                      <a:r>
                        <a:rPr lang="hr-HR" sz="7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Potvrda obiteljskog liječnika ili liječnička svjedodžba medicine rada - dostavlja se putem </a:t>
                      </a:r>
                      <a:r>
                        <a:rPr lang="hr-HR" sz="700" b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elektroničke pošte na mail adresu srednje škole </a:t>
                      </a:r>
                      <a:r>
                        <a:rPr lang="hr-HR" sz="7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ili </a:t>
                      </a:r>
                      <a:r>
                        <a:rPr lang="hr-HR" sz="700" b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dolaskom u školu</a:t>
                      </a:r>
                      <a:r>
                        <a:rPr lang="hr-HR" sz="7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na propisani datum. </a:t>
                      </a:r>
                      <a:endParaRPr lang="hr-HR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hr-HR" sz="7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Točan datum zaprimanja dokumenata dolaskom u školu objavljuje se na mrežnim stranicama i oglasnim pločama škola. </a:t>
                      </a:r>
                      <a:endParaRPr lang="hr-HR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2" marR="2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7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7. 7. do 9. 7. 2026. </a:t>
                      </a:r>
                      <a:endParaRPr lang="hr-HR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2" marR="2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2088208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r>
                        <a:rPr lang="hr-HR" sz="7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Objava okvirnog broja slobodnih mjesta za jesenski upisni rok </a:t>
                      </a:r>
                      <a:endParaRPr lang="hr-HR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2" marR="2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7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13. 7. 2026. </a:t>
                      </a:r>
                      <a:endParaRPr lang="hr-HR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2" marR="2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612282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r>
                        <a:rPr lang="hr-HR" sz="7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Službena objava slobodnih mjesta za jesenski upisni rok </a:t>
                      </a:r>
                      <a:endParaRPr lang="hr-HR" sz="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2" marR="2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7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10. 8. 2026. </a:t>
                      </a:r>
                      <a:endParaRPr lang="hr-HR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2" marR="2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9900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2952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2" y="872066"/>
            <a:ext cx="9601196" cy="499534"/>
          </a:xfrm>
        </p:spPr>
        <p:txBody>
          <a:bodyPr>
            <a:normAutofit/>
          </a:bodyPr>
          <a:lstStyle/>
          <a:p>
            <a:r>
              <a:rPr lang="hr-HR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Prijava učenika koji se upisuju u odjele za sportaše u ljetnome i jesenskome upisnom roku</a:t>
            </a:r>
            <a:endParaRPr lang="hr-HR" sz="1600" dirty="0">
              <a:solidFill>
                <a:srgbClr val="FF0000"/>
              </a:solidFill>
            </a:endParaRPr>
          </a:p>
        </p:txBody>
      </p:sp>
      <p:graphicFrame>
        <p:nvGraphicFramePr>
          <p:cNvPr id="5" name="Rezervirano mjesto sadržaja 4">
            <a:extLst>
              <a:ext uri="{FF2B5EF4-FFF2-40B4-BE49-F238E27FC236}">
                <a16:creationId xmlns:a16="http://schemas.microsoft.com/office/drawing/2014/main" id="{2276DD08-B6D3-4D6B-913B-58263B1B09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4382895"/>
              </p:ext>
            </p:extLst>
          </p:nvPr>
        </p:nvGraphicFramePr>
        <p:xfrm>
          <a:off x="1879599" y="1642532"/>
          <a:ext cx="8297333" cy="3843868"/>
        </p:xfrm>
        <a:graphic>
          <a:graphicData uri="http://schemas.openxmlformats.org/drawingml/2006/table">
            <a:tbl>
              <a:tblPr firstRow="1" firstCol="1" bandRow="1"/>
              <a:tblGrid>
                <a:gridCol w="6527978">
                  <a:extLst>
                    <a:ext uri="{9D8B030D-6E8A-4147-A177-3AD203B41FA5}">
                      <a16:colId xmlns:a16="http://schemas.microsoft.com/office/drawing/2014/main" val="1893910030"/>
                    </a:ext>
                  </a:extLst>
                </a:gridCol>
                <a:gridCol w="1769355">
                  <a:extLst>
                    <a:ext uri="{9D8B030D-6E8A-4147-A177-3AD203B41FA5}">
                      <a16:colId xmlns:a16="http://schemas.microsoft.com/office/drawing/2014/main" val="1118597692"/>
                    </a:ext>
                  </a:extLst>
                </a:gridCol>
              </a:tblGrid>
              <a:tr h="331367">
                <a:tc>
                  <a:txBody>
                    <a:bodyPr/>
                    <a:lstStyle/>
                    <a:p>
                      <a:pPr algn="ctr"/>
                      <a:r>
                        <a:rPr lang="hr-HR" sz="10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Opis postupka</a:t>
                      </a: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hr-H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Datum</a:t>
                      </a: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hr-H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423634"/>
                  </a:ext>
                </a:extLst>
              </a:tr>
              <a:tr h="530189">
                <a:tc>
                  <a:txBody>
                    <a:bodyPr/>
                    <a:lstStyle/>
                    <a:p>
                      <a:r>
                        <a:rPr lang="hr-HR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Kandidati koji se upisuju u razredne odjele za sportaše iskazuju interes za upis u razredne odjele za sportaše u NISpuSŠ-u</a:t>
                      </a: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hr-H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1.6. do 5. 6. 2026.</a:t>
                      </a:r>
                      <a:r>
                        <a:rPr lang="hr-HR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hr-H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020839"/>
                  </a:ext>
                </a:extLst>
              </a:tr>
              <a:tr h="530189">
                <a:tc>
                  <a:txBody>
                    <a:bodyPr/>
                    <a:lstStyle/>
                    <a:p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Ministarstvo turizma i sporta šalje nerangirane liste kandidata prema sportovima nacionalnim sportskim savezima u svrhu izrade rang-lista prema sportovima </a:t>
                      </a:r>
                      <a:endParaRPr lang="hr-H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8. 6. 2026. </a:t>
                      </a:r>
                      <a:endParaRPr lang="hr-H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4577624"/>
                  </a:ext>
                </a:extLst>
              </a:tr>
              <a:tr h="530189">
                <a:tc>
                  <a:txBody>
                    <a:bodyPr/>
                    <a:lstStyle/>
                    <a:p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Nacionalni sportski savezi izrađuju preliminarne rang-liste prijavljenih kandidata prema kriterijima sportske uspješnosti   </a:t>
                      </a:r>
                      <a:endParaRPr lang="hr-H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8. 6. do 12. 6. 2026. </a:t>
                      </a:r>
                      <a:endParaRPr lang="hr-H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8612876"/>
                  </a:ext>
                </a:extLst>
              </a:tr>
              <a:tr h="530189">
                <a:tc>
                  <a:txBody>
                    <a:bodyPr/>
                    <a:lstStyle/>
                    <a:p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Nacionalni sportski savezi službeno objavljuju preliminarne rang-liste na naslovnicama svojih mrežnih stranica kako bi kandidati mogli upozoriti na moguće pogreške prije objavljivanja konačne rang-liste </a:t>
                      </a:r>
                      <a:endParaRPr lang="hr-H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15. 6. 2026. </a:t>
                      </a:r>
                      <a:endParaRPr lang="hr-H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4983004"/>
                  </a:ext>
                </a:extLst>
              </a:tr>
              <a:tr h="530189">
                <a:tc>
                  <a:txBody>
                    <a:bodyPr/>
                    <a:lstStyle/>
                    <a:p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Prigovor kandidata na pogreške (pogrešno upisani podaci, neupisani podaci i dr.) </a:t>
                      </a:r>
                      <a:endParaRPr lang="hr-H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Nacionalni sportski savezi ispravljaju rang-liste </a:t>
                      </a:r>
                      <a:endParaRPr lang="hr-H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15. 6. do 17. 6. 2026. </a:t>
                      </a:r>
                      <a:endParaRPr lang="hr-H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1624409"/>
                  </a:ext>
                </a:extLst>
              </a:tr>
              <a:tr h="530189">
                <a:tc>
                  <a:txBody>
                    <a:bodyPr/>
                    <a:lstStyle/>
                    <a:p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Nacionalni sportski savezi službeno objavljuju konačne rang-liste na naslovnici svojih mrežnih stranica te ih dostavljaju Ministarstvu turizma i sporta </a:t>
                      </a:r>
                      <a:endParaRPr lang="hr-H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18. 6. 2026. </a:t>
                      </a:r>
                      <a:endParaRPr lang="hr-H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4762336"/>
                  </a:ext>
                </a:extLst>
              </a:tr>
              <a:tr h="331367">
                <a:tc>
                  <a:txBody>
                    <a:bodyPr/>
                    <a:lstStyle/>
                    <a:p>
                      <a:r>
                        <a:rPr lang="hr-HR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Unos zaprimljenih rang-lista u NISpuSŠ te dodjeljivanje bodova kandidatima na temelju algoritma</a:t>
                      </a: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hr-H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19. 6. 2026.</a:t>
                      </a:r>
                      <a:r>
                        <a:rPr lang="hr-HR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hr-H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742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0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64FD92-75EF-4937-B7F7-CC03FE859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31801"/>
          </a:xfrm>
        </p:spPr>
        <p:txBody>
          <a:bodyPr>
            <a:normAutofit/>
          </a:bodyPr>
          <a:lstStyle/>
          <a:p>
            <a:r>
              <a:rPr lang="hr-HR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Prijava učenika s teškoćama u razvoju</a:t>
            </a:r>
            <a:endParaRPr lang="hr-H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Rezervirano mjesto sadržaja 4">
            <a:extLst>
              <a:ext uri="{FF2B5EF4-FFF2-40B4-BE49-F238E27FC236}">
                <a16:creationId xmlns:a16="http://schemas.microsoft.com/office/drawing/2014/main" id="{5677DD1A-6D15-4270-9D6A-9563F6BF5E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0812447"/>
              </p:ext>
            </p:extLst>
          </p:nvPr>
        </p:nvGraphicFramePr>
        <p:xfrm>
          <a:off x="1583266" y="1668463"/>
          <a:ext cx="8703733" cy="4397199"/>
        </p:xfrm>
        <a:graphic>
          <a:graphicData uri="http://schemas.openxmlformats.org/drawingml/2006/table">
            <a:tbl>
              <a:tblPr firstRow="1" firstCol="1" bandRow="1"/>
              <a:tblGrid>
                <a:gridCol w="6560057">
                  <a:extLst>
                    <a:ext uri="{9D8B030D-6E8A-4147-A177-3AD203B41FA5}">
                      <a16:colId xmlns:a16="http://schemas.microsoft.com/office/drawing/2014/main" val="1551903152"/>
                    </a:ext>
                  </a:extLst>
                </a:gridCol>
                <a:gridCol w="2143676">
                  <a:extLst>
                    <a:ext uri="{9D8B030D-6E8A-4147-A177-3AD203B41FA5}">
                      <a16:colId xmlns:a16="http://schemas.microsoft.com/office/drawing/2014/main" val="3806507761"/>
                    </a:ext>
                  </a:extLst>
                </a:gridCol>
              </a:tblGrid>
              <a:tr h="304270">
                <a:tc>
                  <a:txBody>
                    <a:bodyPr/>
                    <a:lstStyle/>
                    <a:p>
                      <a:pPr algn="ctr"/>
                      <a:r>
                        <a:rPr lang="hr-HR" sz="6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Opis postupka</a:t>
                      </a:r>
                      <a:r>
                        <a:rPr lang="hr-HR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hr-H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9" marR="2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Datum</a:t>
                      </a:r>
                      <a:r>
                        <a:rPr lang="hr-HR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hr-H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9" marR="2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258779"/>
                  </a:ext>
                </a:extLst>
              </a:tr>
              <a:tr h="638096">
                <a:tc>
                  <a:txBody>
                    <a:bodyPr/>
                    <a:lstStyle/>
                    <a:p>
                      <a:r>
                        <a:rPr lang="hr-HR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Kandidati s teškoćama u razvoju prijavljuju se u županijske upravne odjele za obrazovanje, odnosno Gradskom uredu za obrazovanje, sport i mlade Grada Zagreba te iskazuju svoj odabir s liste prioriteta redom kako bi željeli upisati obrazovne programe</a:t>
                      </a:r>
                      <a:r>
                        <a:rPr lang="hr-H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9" marR="26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1.6. do 12. 6. 2026.</a:t>
                      </a:r>
                      <a:r>
                        <a:rPr lang="hr-H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9" marR="26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766890"/>
                  </a:ext>
                </a:extLst>
              </a:tr>
              <a:tr h="255238">
                <a:tc>
                  <a:txBody>
                    <a:bodyPr/>
                    <a:lstStyle/>
                    <a:p>
                      <a:r>
                        <a:rPr lang="hr-H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Registracija kandidata s teškoćama u razvoju izvan redovitog sustava obrazovanja RH </a:t>
                      </a:r>
                      <a:r>
                        <a:rPr lang="hr-HR" sz="8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putem </a:t>
                      </a:r>
                      <a:r>
                        <a:rPr lang="hr-HR" sz="800" u="sng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  <a:hlinkClick r:id="rId2"/>
                        </a:rPr>
                        <a:t>srednje.e-upisi.hr</a:t>
                      </a:r>
                      <a:r>
                        <a:rPr lang="hr-HR" sz="8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9" marR="26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8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1.6.  do 12. 6. 2026. </a:t>
                      </a:r>
                      <a:endParaRPr lang="hr-H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9" marR="26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0791411"/>
                  </a:ext>
                </a:extLst>
              </a:tr>
              <a:tr h="382858">
                <a:tc>
                  <a:txBody>
                    <a:bodyPr/>
                    <a:lstStyle/>
                    <a:p>
                      <a:r>
                        <a:rPr lang="hr-H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Dostava osobnih dokumenata i svjedodžbi za kandidate s teškoćama u razvoju izvan redovitog sustava obrazovanja RH CARNET-u </a:t>
                      </a:r>
                      <a:endParaRPr lang="hr-H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9" marR="26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8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1.6.  do 12. 6. 2026. </a:t>
                      </a:r>
                      <a:endParaRPr lang="hr-H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9" marR="26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1879496"/>
                  </a:ext>
                </a:extLst>
              </a:tr>
              <a:tr h="382858">
                <a:tc>
                  <a:txBody>
                    <a:bodyPr/>
                    <a:lstStyle/>
                    <a:p>
                      <a:r>
                        <a:rPr lang="hr-HR" sz="8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Upisna povjerenstva županijskih upravnih odjela i Gradskog ureda za obrazovanje, sport i mlade Grada Zagreba unose navedene odabire u sustav </a:t>
                      </a:r>
                      <a:endParaRPr lang="hr-H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9" marR="26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8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1.6.  do 15. 6. 2026. </a:t>
                      </a:r>
                      <a:endParaRPr lang="hr-H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9" marR="26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4617068"/>
                  </a:ext>
                </a:extLst>
              </a:tr>
              <a:tr h="255238">
                <a:tc>
                  <a:txBody>
                    <a:bodyPr/>
                    <a:lstStyle/>
                    <a:p>
                      <a:r>
                        <a:rPr lang="hr-HR" sz="8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Dostava dokumenata kojima se ostvaruju dodatna prava za upis (dostavljaju se putem </a:t>
                      </a:r>
                      <a:r>
                        <a:rPr lang="hr-HR" sz="800" u="sng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  <a:hlinkClick r:id="rId2"/>
                        </a:rPr>
                        <a:t>srednje.e-upisi.hr</a:t>
                      </a:r>
                      <a:r>
                        <a:rPr lang="hr-HR" sz="8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) </a:t>
                      </a:r>
                      <a:endParaRPr lang="hr-H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9" marR="26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8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1.6.  do 12. 6. 2026. </a:t>
                      </a:r>
                      <a:endParaRPr lang="hr-H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9" marR="26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9331545"/>
                  </a:ext>
                </a:extLst>
              </a:tr>
              <a:tr h="255238">
                <a:tc>
                  <a:txBody>
                    <a:bodyPr/>
                    <a:lstStyle/>
                    <a:p>
                      <a:r>
                        <a:rPr lang="hr-H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Provođenje dodatnih provjera za kandidate s teškoćama u razvoju i unos rezultata u sustav </a:t>
                      </a:r>
                      <a:endParaRPr lang="hr-H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9" marR="26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8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15. 6. do 17. 6. 2026. </a:t>
                      </a:r>
                      <a:endParaRPr lang="hr-H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9" marR="26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0242598"/>
                  </a:ext>
                </a:extLst>
              </a:tr>
              <a:tr h="136735">
                <a:tc>
                  <a:txBody>
                    <a:bodyPr/>
                    <a:lstStyle/>
                    <a:p>
                      <a:r>
                        <a:rPr lang="hr-HR" sz="8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Mogućnost promjene prioriteta na ljestvicama poretka </a:t>
                      </a:r>
                      <a:endParaRPr lang="hr-H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9" marR="26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8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17. do  22. 6. 2026. </a:t>
                      </a:r>
                      <a:endParaRPr lang="hr-H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9" marR="26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5308679"/>
                  </a:ext>
                </a:extLst>
              </a:tr>
              <a:tr h="127619">
                <a:tc>
                  <a:txBody>
                    <a:bodyPr/>
                    <a:lstStyle/>
                    <a:p>
                      <a:r>
                        <a:rPr lang="hr-HR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Objava konačnih ljestvica poretka</a:t>
                      </a:r>
                      <a:r>
                        <a:rPr lang="hr-H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9" marR="26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23. 6. 2026.</a:t>
                      </a:r>
                      <a:r>
                        <a:rPr lang="hr-H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9" marR="26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6920808"/>
                  </a:ext>
                </a:extLst>
              </a:tr>
              <a:tr h="765715">
                <a:tc>
                  <a:txBody>
                    <a:bodyPr/>
                    <a:lstStyle/>
                    <a:p>
                      <a:r>
                        <a:rPr lang="hr-H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Smanjenje upisnih kvota razrednih odjela pojedinih obrazovnih programa sukladno Državnom pedagoškom standardu srednjoškolskog sustava odgoja i obrazovanja (Narodne novine, broj 63/08 i 90/10; u daljnjem tekstu: Državnom pedagoškom standardu) zbog upisanih učenika s teškoćama u razvoju </a:t>
                      </a:r>
                      <a:endParaRPr lang="hr-H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9" marR="26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8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24. 6. 2026. </a:t>
                      </a:r>
                      <a:endParaRPr lang="hr-H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9" marR="26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0870503"/>
                  </a:ext>
                </a:extLst>
              </a:tr>
              <a:tr h="893334">
                <a:tc>
                  <a:txBody>
                    <a:bodyPr/>
                    <a:lstStyle/>
                    <a:p>
                      <a:r>
                        <a:rPr lang="hr-HR" sz="8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Dostava dokumenata koji su uvjet za upis u određeni program obrazovanja srednje škole: </a:t>
                      </a:r>
                      <a:endParaRPr lang="hr-H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tabLst>
                          <a:tab pos="457200" algn="l"/>
                        </a:tabLst>
                      </a:pPr>
                      <a:r>
                        <a:rPr lang="hr-HR" sz="8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Upisnica (</a:t>
                      </a:r>
                      <a:r>
                        <a:rPr lang="hr-HR" sz="800" b="1" u="sng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obvezno za sve učenike</a:t>
                      </a:r>
                      <a:r>
                        <a:rPr lang="hr-HR" sz="8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) – dostavlja se </a:t>
                      </a:r>
                      <a:r>
                        <a:rPr lang="hr-HR" sz="800" b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elektroničkim putem </a:t>
                      </a:r>
                      <a:r>
                        <a:rPr lang="hr-HR" sz="800" u="sng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  <a:hlinkClick r:id="rId2"/>
                        </a:rPr>
                        <a:t>srednje.e-upisi.hr</a:t>
                      </a:r>
                      <a:r>
                        <a:rPr lang="hr-HR" sz="800" u="sng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hr-HR" sz="8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ili </a:t>
                      </a:r>
                      <a:r>
                        <a:rPr lang="hr-HR" sz="800" b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dolaskom u školu</a:t>
                      </a:r>
                      <a:r>
                        <a:rPr lang="hr-HR" sz="8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na propisani datum </a:t>
                      </a:r>
                      <a:endParaRPr lang="hr-H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hr-HR" sz="8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Točan datum zaprimanja dokumenata dolaskom u školu objavljuje se na mrežnim stranicama i oglasnim pločama škola. </a:t>
                      </a:r>
                      <a:endParaRPr lang="hr-HR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9" marR="26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8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7.7. do 9.7.2026. </a:t>
                      </a:r>
                      <a:endParaRPr lang="hr-HR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9" marR="26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88339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2219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BD09342F-95A2-4431-8B37-17806C190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032935"/>
          </a:xfrm>
        </p:spPr>
        <p:txBody>
          <a:bodyPr/>
          <a:lstStyle/>
          <a:p>
            <a:r>
              <a:rPr lang="hr-HR" dirty="0"/>
              <a:t>Ključni datumi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CC70F7F-2DB3-40FD-9B93-02D9E8267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387600"/>
            <a:ext cx="9914466" cy="3488268"/>
          </a:xfrm>
        </p:spPr>
        <p:txBody>
          <a:bodyPr>
            <a:normAutofit fontScale="70000" lnSpcReduction="20000"/>
          </a:bodyPr>
          <a:lstStyle/>
          <a:p>
            <a:r>
              <a:rPr lang="hr-HR" dirty="0">
                <a:solidFill>
                  <a:srgbClr val="FF0000"/>
                </a:solidFill>
              </a:rPr>
              <a:t>24.6. – 3.7. prijava obrazovnih programa</a:t>
            </a:r>
          </a:p>
          <a:p>
            <a:r>
              <a:rPr lang="hr-HR" dirty="0">
                <a:solidFill>
                  <a:srgbClr val="FF0000"/>
                </a:solidFill>
              </a:rPr>
              <a:t>24. – 26. 6. prijava programa koji zahtijevaju dodatne provjere</a:t>
            </a:r>
          </a:p>
          <a:p>
            <a:r>
              <a:rPr lang="hr-HR" dirty="0"/>
              <a:t>30. 6. – 3.7. provođenje ispita za dodatne provjere sposobnosti i unos rezultata</a:t>
            </a:r>
          </a:p>
          <a:p>
            <a:r>
              <a:rPr lang="hr-HR" dirty="0">
                <a:solidFill>
                  <a:srgbClr val="FF0000"/>
                </a:solidFill>
              </a:rPr>
              <a:t>24.6. - 1.7. rok za dostavu dokumenata kojima se ostvaruju dodatna prava</a:t>
            </a:r>
          </a:p>
          <a:p>
            <a:r>
              <a:rPr lang="hr-HR" dirty="0"/>
              <a:t>7.7. objava konačnih ljestvica poretka</a:t>
            </a:r>
          </a:p>
          <a:p>
            <a:r>
              <a:rPr lang="hr-HR" dirty="0"/>
              <a:t>7. – 9. 07. dostava </a:t>
            </a:r>
            <a:r>
              <a:rPr lang="hr-HR" b="1" u="sng" dirty="0"/>
              <a:t>upisnice </a:t>
            </a:r>
            <a:r>
              <a:rPr lang="hr-HR" dirty="0"/>
              <a:t> i dokumenata koji su uvjet za upis u srednju školu (potvrde školske medicine, potvrda medicine rada)</a:t>
            </a:r>
          </a:p>
          <a:p>
            <a:r>
              <a:rPr lang="hr-HR" dirty="0"/>
              <a:t> </a:t>
            </a:r>
            <a:r>
              <a:rPr lang="hr-HR" b="1" dirty="0"/>
              <a:t>UPISNICA</a:t>
            </a:r>
            <a:r>
              <a:rPr lang="hr-HR" dirty="0"/>
              <a:t> – potvrda koju ispisujete samostalno iz sustava i potpisujete</a:t>
            </a:r>
          </a:p>
          <a:p>
            <a:pPr marL="0" indent="0">
              <a:buNone/>
            </a:pPr>
            <a:r>
              <a:rPr lang="hr-HR" dirty="0"/>
              <a:t>Napomena: </a:t>
            </a:r>
          </a:p>
          <a:p>
            <a:pPr marL="0" indent="0">
              <a:buNone/>
            </a:pPr>
            <a:r>
              <a:rPr lang="hr-HR" sz="2000" i="1" dirty="0"/>
              <a:t>Škole samostalno određuju datume za zaprimanje upisnica i dodatnih dokumenata koji su uvjet za upis u predviđenom roku i objavljuju ih na svojoj mrežnoj stranici.</a:t>
            </a:r>
          </a:p>
          <a:p>
            <a:pPr marL="0" indent="0">
              <a:buNone/>
            </a:pPr>
            <a:endParaRPr lang="hr-HR" b="1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4068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1295401" y="965199"/>
            <a:ext cx="9601196" cy="956735"/>
          </a:xfrm>
        </p:spPr>
        <p:txBody>
          <a:bodyPr>
            <a:normAutofit/>
          </a:bodyPr>
          <a:lstStyle/>
          <a:p>
            <a:r>
              <a:rPr lang="hr-HR" dirty="0"/>
              <a:t>Podrška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Razrednica/razrednik</a:t>
            </a:r>
          </a:p>
          <a:p>
            <a:r>
              <a:rPr lang="hr-HR" dirty="0"/>
              <a:t>Stručna služba 051/684-610  </a:t>
            </a:r>
            <a:r>
              <a:rPr lang="hr-HR" dirty="0">
                <a:hlinkClick r:id="rId2"/>
              </a:rPr>
              <a:t>strucna.sluzba@os-zamet-ri.skole.hr</a:t>
            </a:r>
            <a:r>
              <a:rPr lang="hr-HR" dirty="0"/>
              <a:t> (pedagoginja Mirjana Jurica)</a:t>
            </a:r>
          </a:p>
          <a:p>
            <a:r>
              <a:rPr lang="hr-HR" dirty="0" err="1"/>
              <a:t>Carnet</a:t>
            </a:r>
            <a:r>
              <a:rPr lang="hr-HR" dirty="0"/>
              <a:t> podrška  </a:t>
            </a:r>
            <a:r>
              <a:rPr lang="hr-HR" dirty="0">
                <a:hlinkClick r:id="rId3"/>
              </a:rPr>
              <a:t>helpdesk@skole.hr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    01/6661-500</a:t>
            </a:r>
          </a:p>
        </p:txBody>
      </p:sp>
    </p:spTree>
    <p:extLst>
      <p:ext uri="{BB962C8B-B14F-4D97-AF65-F5344CB8AC3E}">
        <p14:creationId xmlns:p14="http://schemas.microsoft.com/office/powerpoint/2010/main" val="3235046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</a:t>
            </a:r>
            <a:r>
              <a:rPr lang="hr-HR" b="1" u="sng" dirty="0">
                <a:solidFill>
                  <a:srgbClr val="C00000"/>
                </a:solidFill>
              </a:rPr>
              <a:t>PRIJAVA  U SUSTAV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https://srednje.e-upisi.hr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Elektronički identitet/  korisničko ime i lozinka </a:t>
            </a:r>
          </a:p>
          <a:p>
            <a:r>
              <a:rPr lang="hr-HR" dirty="0"/>
              <a:t>Prijava preko </a:t>
            </a:r>
            <a:r>
              <a:rPr lang="hr-HR" dirty="0" err="1"/>
              <a:t>AAI@EduHr</a:t>
            </a:r>
            <a:r>
              <a:rPr lang="hr-HR" dirty="0"/>
              <a:t> </a:t>
            </a:r>
          </a:p>
          <a:p>
            <a:r>
              <a:rPr lang="hr-HR" dirty="0"/>
              <a:t>Provjeriti točnost podataka</a:t>
            </a:r>
          </a:p>
          <a:p>
            <a:r>
              <a:rPr lang="hr-HR" dirty="0"/>
              <a:t>U slučaju drugih teškoća s prijavom na mrežnu stranicu </a:t>
            </a:r>
            <a:r>
              <a:rPr lang="hr-HR" dirty="0">
                <a:hlinkClick r:id="rId2"/>
              </a:rPr>
              <a:t>www.upisi.hr</a:t>
            </a:r>
            <a:r>
              <a:rPr lang="hr-HR" dirty="0"/>
              <a:t> nazvati CARNET-ovu podršku na broj: 01/6661 500 ili teškoću prijaviti na adresu: </a:t>
            </a:r>
            <a:r>
              <a:rPr lang="hr-HR" dirty="0">
                <a:hlinkClick r:id="rId3"/>
              </a:rPr>
              <a:t>helpdesk@skole.hr</a:t>
            </a:r>
            <a:r>
              <a:rPr lang="hr-HR" dirty="0"/>
              <a:t> isključivo putem </a:t>
            </a:r>
            <a:r>
              <a:rPr lang="hr-HR" dirty="0" err="1"/>
              <a:t>meil</a:t>
            </a:r>
            <a:r>
              <a:rPr lang="hr-HR" dirty="0"/>
              <a:t> adrese …. @skole.hr 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043584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521201"/>
          </a:xfrm>
        </p:spPr>
        <p:txBody>
          <a:bodyPr/>
          <a:lstStyle/>
          <a:p>
            <a:r>
              <a:rPr lang="hr-HR" dirty="0">
                <a:solidFill>
                  <a:srgbClr val="FF0000"/>
                </a:solidFill>
              </a:rPr>
              <a:t>Hvala na pažnji!</a:t>
            </a:r>
          </a:p>
        </p:txBody>
      </p:sp>
    </p:spTree>
    <p:extLst>
      <p:ext uri="{BB962C8B-B14F-4D97-AF65-F5344CB8AC3E}">
        <p14:creationId xmlns:p14="http://schemas.microsoft.com/office/powerpoint/2010/main" val="2759909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0F8AEF7-C2AF-4B98-9912-B8437CD47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380" y="941032"/>
            <a:ext cx="10058400" cy="5240045"/>
          </a:xfrm>
        </p:spPr>
        <p:txBody>
          <a:bodyPr/>
          <a:lstStyle/>
          <a:p>
            <a:r>
              <a:rPr lang="hr-HR" dirty="0"/>
              <a:t>Prijave  učenika za upis u srednju školu:</a:t>
            </a:r>
          </a:p>
          <a:p>
            <a:pPr marL="0" indent="0">
              <a:buNone/>
            </a:pPr>
            <a:r>
              <a:rPr lang="hr-HR" dirty="0"/>
              <a:t>     - www. upisi.hr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11AD817-B936-46C9-9B2A-D427AADA2D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1" t="9932" r="-353" b="60804"/>
          <a:stretch/>
        </p:blipFill>
        <p:spPr>
          <a:xfrm>
            <a:off x="1244112" y="787402"/>
            <a:ext cx="9533953" cy="287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239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8887" y="752476"/>
            <a:ext cx="10013245" cy="512286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Rukopis 2"/>
              <p14:cNvContentPartPr/>
              <p14:nvPr/>
            </p14:nvContentPartPr>
            <p14:xfrm>
              <a:off x="5600907" y="2792347"/>
              <a:ext cx="1287000" cy="666360"/>
            </p14:xfrm>
          </p:contentPart>
        </mc:Choice>
        <mc:Fallback xmlns="">
          <p:pic>
            <p:nvPicPr>
              <p:cNvPr id="3" name="Rukopis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92627" y="2784067"/>
                <a:ext cx="1303560" cy="68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2294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31E3E1-84FF-4B40-AEB2-534A136DE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C00000"/>
                </a:solidFill>
              </a:rPr>
              <a:t>Važni dokumenti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BDC1D40-6057-4D59-AC1F-14200997D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362200"/>
            <a:ext cx="9601196" cy="3513668"/>
          </a:xfrm>
        </p:spPr>
        <p:txBody>
          <a:bodyPr>
            <a:normAutofit/>
          </a:bodyPr>
          <a:lstStyle/>
          <a:p>
            <a:r>
              <a:rPr lang="hr-HR" dirty="0"/>
              <a:t>Pravilnik o elementima i kriterijima za izbor kandidata za upis u 1. razred srednje škole ( u privitku popis posebno važnih predmeta)</a:t>
            </a:r>
            <a:endParaRPr lang="hr-HR" sz="1900" dirty="0"/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Oduka o upisu učenika u 1. razred srednje škole u šk. </a:t>
            </a:r>
            <a:r>
              <a:rPr lang="hr-HR" smtClean="0"/>
              <a:t>2026./2027. </a:t>
            </a:r>
            <a:r>
              <a:rPr lang="hr-HR" dirty="0"/>
              <a:t>god. 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Jedinstveni popis zdravstvenih kontraindikacija</a:t>
            </a:r>
          </a:p>
        </p:txBody>
      </p:sp>
    </p:spTree>
    <p:extLst>
      <p:ext uri="{BB962C8B-B14F-4D97-AF65-F5344CB8AC3E}">
        <p14:creationId xmlns:p14="http://schemas.microsoft.com/office/powerpoint/2010/main" val="1116536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763B7E-8605-4F52-A26C-64495298A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C00000"/>
                </a:solidFill>
              </a:rPr>
              <a:t>Što se boduje?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0A60545-29B3-4CCA-9F73-0B120E4FF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606858"/>
            <a:ext cx="10058400" cy="4565343"/>
          </a:xfrm>
        </p:spPr>
        <p:txBody>
          <a:bodyPr>
            <a:normAutofit fontScale="85000" lnSpcReduction="20000"/>
          </a:bodyPr>
          <a:lstStyle/>
          <a:p>
            <a:endParaRPr lang="hr-HR" dirty="0"/>
          </a:p>
          <a:p>
            <a:pPr marL="0" indent="0" algn="ctr">
              <a:buNone/>
            </a:pPr>
            <a:r>
              <a:rPr lang="hr-HR" sz="2400" b="1" u="sng" dirty="0"/>
              <a:t>Zajednički element</a:t>
            </a:r>
          </a:p>
          <a:p>
            <a:pPr marL="0" indent="0">
              <a:buNone/>
            </a:pPr>
            <a:endParaRPr lang="hr-HR" sz="2400" b="1" u="sng" dirty="0"/>
          </a:p>
          <a:p>
            <a:r>
              <a:rPr lang="hr-HR" dirty="0"/>
              <a:t>Zaključne ocjene od 5. do 8. razreda na dvije decimale</a:t>
            </a:r>
          </a:p>
          <a:p>
            <a:pPr marL="0" indent="0">
              <a:buNone/>
            </a:pPr>
            <a:r>
              <a:rPr lang="hr-HR" dirty="0"/>
              <a:t>     (npr. 4.35+4.00+4.50+4.52=17.37), </a:t>
            </a:r>
            <a:r>
              <a:rPr lang="hr-HR" dirty="0" err="1"/>
              <a:t>max</a:t>
            </a:r>
            <a:r>
              <a:rPr lang="hr-HR" dirty="0"/>
              <a:t>. 20 bodova</a:t>
            </a:r>
          </a:p>
          <a:p>
            <a:r>
              <a:rPr lang="hr-HR" dirty="0"/>
              <a:t>Zaključne ocjene u posljednja dva razreda (7. i 8. razred) iz </a:t>
            </a:r>
            <a:r>
              <a:rPr lang="hr-HR" b="1" i="1" u="sng" dirty="0"/>
              <a:t>hrvatskog jezika, matematike i prvog stranog jezika   </a:t>
            </a:r>
            <a:r>
              <a:rPr lang="hr-HR" dirty="0"/>
              <a:t>(</a:t>
            </a:r>
            <a:r>
              <a:rPr lang="hr-HR" dirty="0" err="1"/>
              <a:t>max</a:t>
            </a:r>
            <a:r>
              <a:rPr lang="hr-HR" dirty="0"/>
              <a:t>. 30 bodova)</a:t>
            </a:r>
            <a:endParaRPr lang="hr-HR" b="1" i="1" u="sng" dirty="0"/>
          </a:p>
          <a:p>
            <a:pPr marL="0" indent="0">
              <a:buNone/>
            </a:pPr>
            <a:r>
              <a:rPr lang="hr-HR" dirty="0"/>
              <a:t>        +        ocjene </a:t>
            </a:r>
            <a:r>
              <a:rPr lang="hr-HR" b="1" i="1" u="sng" dirty="0"/>
              <a:t>tri nastavna predmeta </a:t>
            </a:r>
            <a:r>
              <a:rPr lang="hr-HR" dirty="0"/>
              <a:t>od kojih su </a:t>
            </a:r>
            <a:r>
              <a:rPr lang="hr-HR" b="1" dirty="0"/>
              <a:t>dva</a:t>
            </a:r>
            <a:r>
              <a:rPr lang="hr-HR" dirty="0"/>
              <a:t> propisana Popisom  </a:t>
            </a:r>
          </a:p>
          <a:p>
            <a:pPr marL="0" indent="0">
              <a:buNone/>
            </a:pPr>
            <a:r>
              <a:rPr lang="hr-HR" dirty="0"/>
              <a:t>                  predmeta posebno važnih  za upis i jedan samostalno određuje škola</a:t>
            </a:r>
          </a:p>
          <a:p>
            <a:pPr marL="0" indent="0">
              <a:buNone/>
            </a:pPr>
            <a:r>
              <a:rPr lang="hr-HR" dirty="0"/>
              <a:t>                   (</a:t>
            </a:r>
            <a:r>
              <a:rPr lang="hr-HR" dirty="0" err="1"/>
              <a:t>max</a:t>
            </a:r>
            <a:r>
              <a:rPr lang="hr-HR" dirty="0"/>
              <a:t>. 30 bodova)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b="1" dirty="0"/>
              <a:t>U obrtničkim školama nema bodovanja dodatnih nastavnih predmeta.</a:t>
            </a:r>
          </a:p>
        </p:txBody>
      </p:sp>
    </p:spTree>
    <p:extLst>
      <p:ext uri="{BB962C8B-B14F-4D97-AF65-F5344CB8AC3E}">
        <p14:creationId xmlns:p14="http://schemas.microsoft.com/office/powerpoint/2010/main" val="3342175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2" y="1659467"/>
            <a:ext cx="9601196" cy="660399"/>
          </a:xfrm>
        </p:spPr>
        <p:txBody>
          <a:bodyPr>
            <a:normAutofit/>
          </a:bodyPr>
          <a:lstStyle/>
          <a:p>
            <a:r>
              <a:rPr lang="hr-HR" sz="2800" u="sng" dirty="0"/>
              <a:t>Dodatni element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95401" y="2819400"/>
            <a:ext cx="9499599" cy="3056468"/>
          </a:xfrm>
        </p:spPr>
        <p:txBody>
          <a:bodyPr>
            <a:normAutofit/>
          </a:bodyPr>
          <a:lstStyle/>
          <a:p>
            <a:r>
              <a:rPr lang="hr-HR" sz="2000" dirty="0"/>
              <a:t>Sposobnosti</a:t>
            </a:r>
          </a:p>
          <a:p>
            <a:r>
              <a:rPr lang="hr-HR" sz="2000" dirty="0"/>
              <a:t>Darovitosti</a:t>
            </a:r>
          </a:p>
          <a:p>
            <a:r>
              <a:rPr lang="hr-HR" sz="2000" dirty="0"/>
              <a:t>Znanja kandidata (tzv. prijemni ispiti) </a:t>
            </a:r>
          </a:p>
          <a:p>
            <a:pPr marL="0" indent="0">
              <a:buNone/>
            </a:pPr>
            <a:r>
              <a:rPr lang="hr-HR" sz="2000" b="1" dirty="0"/>
              <a:t>Bodovi se ostvaruju na temelju  ispitivanja vještina, rezultata s natjecanja u znanju i na temelju natjecanja u sportu za Školski sportski klub</a:t>
            </a:r>
          </a:p>
        </p:txBody>
      </p:sp>
    </p:spTree>
    <p:extLst>
      <p:ext uri="{BB962C8B-B14F-4D97-AF65-F5344CB8AC3E}">
        <p14:creationId xmlns:p14="http://schemas.microsoft.com/office/powerpoint/2010/main" val="2949785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19188BE-C203-43B5-8F51-4728E15DE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692458"/>
            <a:ext cx="10058400" cy="54797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2400" b="1" u="sng" dirty="0">
                <a:solidFill>
                  <a:srgbClr val="FF0000"/>
                </a:solidFill>
              </a:rPr>
              <a:t>Dodatni element</a:t>
            </a:r>
          </a:p>
          <a:p>
            <a:r>
              <a:rPr lang="hr-HR" sz="2400" dirty="0"/>
              <a:t>Rezultati na državnim i međunarodnim natjecanjima u znanju iz predmeta važnih za upis</a:t>
            </a:r>
          </a:p>
          <a:p>
            <a:pPr marL="0" indent="0">
              <a:buNone/>
            </a:pPr>
            <a:endParaRPr lang="hr-HR" sz="24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E8F8F6B-86BA-4415-910B-7AD781D822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85" t="15764" r="19505" b="4039"/>
          <a:stretch/>
        </p:blipFill>
        <p:spPr>
          <a:xfrm>
            <a:off x="1413933" y="1943100"/>
            <a:ext cx="9144000" cy="403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317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7285B5A-516B-4CDC-908E-CE08FBA1F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542" y="541539"/>
            <a:ext cx="10739020" cy="5639540"/>
          </a:xfrm>
        </p:spPr>
        <p:txBody>
          <a:bodyPr/>
          <a:lstStyle/>
          <a:p>
            <a:r>
              <a:rPr lang="hr-HR" sz="2400" dirty="0"/>
              <a:t>Rezultati postignuti na sportskim natjecanjima školskih sportskih društava</a:t>
            </a:r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AC5E111-A1D2-4C3C-80B1-8109022F4F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39" t="46147" r="7372" b="8472"/>
          <a:stretch/>
        </p:blipFill>
        <p:spPr>
          <a:xfrm>
            <a:off x="766437" y="1420427"/>
            <a:ext cx="10739023" cy="412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5707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ski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1625</TotalTime>
  <Words>1287</Words>
  <Application>Microsoft Office PowerPoint</Application>
  <PresentationFormat>Široki zaslon</PresentationFormat>
  <Paragraphs>166</Paragraphs>
  <Slides>20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6" baseType="lpstr">
      <vt:lpstr>Arial</vt:lpstr>
      <vt:lpstr>Calibri</vt:lpstr>
      <vt:lpstr>Garamond</vt:lpstr>
      <vt:lpstr>Symbol</vt:lpstr>
      <vt:lpstr>Times New Roman</vt:lpstr>
      <vt:lpstr>Organski</vt:lpstr>
      <vt:lpstr>Upisi u srednju školu</vt:lpstr>
      <vt:lpstr> PRIJAVA  U SUSTAV</vt:lpstr>
      <vt:lpstr>PowerPoint prezentacija</vt:lpstr>
      <vt:lpstr>PowerPoint prezentacija</vt:lpstr>
      <vt:lpstr>Važni dokumenti</vt:lpstr>
      <vt:lpstr>Što se boduje?</vt:lpstr>
      <vt:lpstr>Dodatni element</vt:lpstr>
      <vt:lpstr>PowerPoint prezentacija</vt:lpstr>
      <vt:lpstr>PowerPoint prezentacija</vt:lpstr>
      <vt:lpstr>PowerPoint prezentacija</vt:lpstr>
      <vt:lpstr>PowerPoint prezentacija</vt:lpstr>
      <vt:lpstr>MINIMALNI BODOVNI PRAG</vt:lpstr>
      <vt:lpstr>PRIJAVA PROGRAMA</vt:lpstr>
      <vt:lpstr>Kalendar rokova</vt:lpstr>
      <vt:lpstr>PowerPoint prezentacija</vt:lpstr>
      <vt:lpstr>Prijava učenika koji se upisuju u odjele za sportaše u ljetnome i jesenskome upisnom roku</vt:lpstr>
      <vt:lpstr>Prijava učenika s teškoćama u razvoju</vt:lpstr>
      <vt:lpstr>Ključni datumi</vt:lpstr>
      <vt:lpstr>Podrška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Upisi u srednju školu</dc:title>
  <dc:creator>Mirjana Jurica</dc:creator>
  <cp:lastModifiedBy>Korisnik</cp:lastModifiedBy>
  <cp:revision>132</cp:revision>
  <dcterms:created xsi:type="dcterms:W3CDTF">2021-06-06T19:59:14Z</dcterms:created>
  <dcterms:modified xsi:type="dcterms:W3CDTF">2026-06-11T07:10:42Z</dcterms:modified>
</cp:coreProperties>
</file>