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1EE94-A3F1-433E-8079-3936A4929CA8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C835A-E457-4265-8673-FDA0D9368F2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5484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A6B6D-1B06-4844-8145-EB54E93EC5AD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4589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BA6B6D-1B06-4844-8145-EB54E93EC5AD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5283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423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36537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149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76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476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350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873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666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9332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1101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94655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2FB46-CD7C-4B75-B0FF-96DD45CB610C}" type="datetimeFigureOut">
              <a:rPr lang="hr-HR" smtClean="0"/>
              <a:t>29.9.2025.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B6E5-4BA7-4122-B5FA-9BF73858FD1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120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886989"/>
            <a:ext cx="9144000" cy="218624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/>
              <a:t/>
            </a:r>
            <a:br>
              <a:rPr lang="hr-HR" dirty="0"/>
            </a:br>
            <a:r>
              <a:rPr lang="hr-HR" dirty="0" err="1" smtClean="0"/>
              <a:t>Perfekcionizam</a:t>
            </a:r>
            <a:r>
              <a:rPr lang="hr-HR" dirty="0" smtClean="0"/>
              <a:t> darovitih učenika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Pripremila Sanda </a:t>
            </a:r>
            <a:r>
              <a:rPr lang="hr-HR" dirty="0" err="1" smtClean="0"/>
              <a:t>Šoić</a:t>
            </a:r>
            <a:r>
              <a:rPr lang="hr-HR" dirty="0" smtClean="0"/>
              <a:t>, socijalna pedagoginja 2025.</a:t>
            </a:r>
            <a:endParaRPr lang="hr-HR" dirty="0"/>
          </a:p>
        </p:txBody>
      </p:sp>
      <p:pic>
        <p:nvPicPr>
          <p:cNvPr id="4" name="Picture 2" descr="https://images.all-free-download.com/images/graphicthumb/colored_pencils_1843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249" y="292303"/>
            <a:ext cx="3624551" cy="242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34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73438"/>
            <a:ext cx="10515600" cy="1325563"/>
          </a:xfrm>
        </p:spPr>
        <p:txBody>
          <a:bodyPr/>
          <a:lstStyle/>
          <a:p>
            <a:r>
              <a:rPr lang="hr-HR" dirty="0" err="1"/>
              <a:t>Perfekcionizam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hr-HR" dirty="0"/>
              <a:t>strah od neuspjeha, želja za nepogrešivošću</a:t>
            </a:r>
          </a:p>
          <a:p>
            <a:r>
              <a:rPr lang="hr-HR" dirty="0"/>
              <a:t>visoka očekivanja od samih sebe (i/ili drugih)</a:t>
            </a:r>
          </a:p>
          <a:p>
            <a:r>
              <a:rPr lang="hr-HR" dirty="0"/>
              <a:t>visoki ideali koje su si sami nametnuli (u relativno ranoj dobi)</a:t>
            </a:r>
          </a:p>
          <a:p>
            <a:r>
              <a:rPr lang="hr-HR" dirty="0"/>
              <a:t>mnogi osjećaju krivnju i frustraciju</a:t>
            </a:r>
          </a:p>
          <a:p>
            <a:r>
              <a:rPr lang="hr-HR" dirty="0"/>
              <a:t>to može biti iscrpljujuće 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Istina je da su potencijalno </a:t>
            </a:r>
            <a:r>
              <a:rPr lang="hr-HR" dirty="0">
                <a:solidFill>
                  <a:srgbClr val="FF0000"/>
                </a:solidFill>
              </a:rPr>
              <a:t>daroviti često idealisti i </a:t>
            </a:r>
            <a:r>
              <a:rPr lang="hr-HR" dirty="0" err="1">
                <a:solidFill>
                  <a:srgbClr val="FF0000"/>
                </a:solidFill>
              </a:rPr>
              <a:t>perfekcionisti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/>
              <a:t>(</a:t>
            </a:r>
            <a:r>
              <a:rPr lang="hr-HR" dirty="0" err="1"/>
              <a:t>Berger</a:t>
            </a:r>
            <a:r>
              <a:rPr lang="hr-HR" dirty="0"/>
              <a:t>, 2006.)  </a:t>
            </a:r>
          </a:p>
          <a:p>
            <a:pPr marL="0" indent="0">
              <a:buNone/>
            </a:pPr>
            <a:r>
              <a:rPr lang="hr-HR" dirty="0"/>
              <a:t>U jednoj je studiji preko 80% darovitih imalo </a:t>
            </a:r>
            <a:r>
              <a:rPr lang="hr-HR" dirty="0" err="1"/>
              <a:t>perfekcionističke</a:t>
            </a:r>
            <a:r>
              <a:rPr lang="hr-HR" dirty="0"/>
              <a:t> crte</a:t>
            </a:r>
          </a:p>
          <a:p>
            <a:endParaRPr lang="hr-HR" dirty="0"/>
          </a:p>
        </p:txBody>
      </p:sp>
      <p:pic>
        <p:nvPicPr>
          <p:cNvPr id="6" name="Picture 2" descr="https://images.all-free-download.com/images/graphicthumb/colored_pencils_1843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249" y="292303"/>
            <a:ext cx="3624551" cy="242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020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Perfekcionizam</a:t>
            </a:r>
            <a:r>
              <a:rPr lang="hr-HR" dirty="0"/>
              <a:t> - Kako prepoznati?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osjećaj neadekvatnosti, oklijevanje </a:t>
            </a:r>
          </a:p>
          <a:p>
            <a:r>
              <a:rPr lang="hr-HR" dirty="0"/>
              <a:t>čest kod darovite djece čak i u relativno mladoj dobi</a:t>
            </a:r>
          </a:p>
          <a:p>
            <a:r>
              <a:rPr lang="hr-HR" dirty="0"/>
              <a:t>visoka razina sramote</a:t>
            </a:r>
          </a:p>
          <a:p>
            <a:r>
              <a:rPr lang="hr-HR" dirty="0"/>
              <a:t>neobične reakcije u naizgled običnim situacijama</a:t>
            </a:r>
          </a:p>
          <a:p>
            <a:r>
              <a:rPr lang="hr-HR" dirty="0"/>
              <a:t>odustajanje, odbijanje da se nešto učini, jednostavno izbjegavanje zadataka</a:t>
            </a:r>
          </a:p>
          <a:p>
            <a:r>
              <a:rPr lang="hr-HR" dirty="0"/>
              <a:t>ispadi bijesa</a:t>
            </a:r>
          </a:p>
          <a:p>
            <a:r>
              <a:rPr lang="hr-HR" dirty="0"/>
              <a:t>nesposobnost riskiranja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rigidno razmišljanje (isključivost)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Može doći do nerazumijevanja i pogrešnih dijagnoza (OKP)</a:t>
            </a:r>
          </a:p>
        </p:txBody>
      </p:sp>
    </p:spTree>
    <p:extLst>
      <p:ext uri="{BB962C8B-B14F-4D97-AF65-F5344CB8AC3E}">
        <p14:creationId xmlns:p14="http://schemas.microsoft.com/office/powerpoint/2010/main" val="249483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Perfekcionizam</a:t>
            </a:r>
            <a:r>
              <a:rPr lang="hr-HR" dirty="0"/>
              <a:t> - </a:t>
            </a:r>
            <a:r>
              <a:rPr lang="hr-HR" sz="4000" dirty="0"/>
              <a:t>Kako prepoznati?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52636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Dijete s </a:t>
            </a:r>
            <a:r>
              <a:rPr lang="hr-HR" dirty="0" err="1"/>
              <a:t>perfekcionizmom</a:t>
            </a:r>
            <a:r>
              <a:rPr lang="hr-HR" dirty="0"/>
              <a:t> može reći: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„Ona nije dovoljno dobra da bude moja prijateljica.” ili</a:t>
            </a:r>
          </a:p>
          <a:p>
            <a:pPr marL="0" indent="0">
              <a:buNone/>
            </a:pPr>
            <a:r>
              <a:rPr lang="hr-HR" dirty="0"/>
              <a:t>„Ja to mogu napraviti ali me ne zanima.”</a:t>
            </a:r>
          </a:p>
          <a:p>
            <a:pPr marL="0" indent="0">
              <a:buNone/>
            </a:pPr>
            <a:r>
              <a:rPr lang="hr-HR" dirty="0"/>
              <a:t>”Ove šk. godine sam imao čak 2 greške, i to iz matematike!” </a:t>
            </a:r>
          </a:p>
          <a:p>
            <a:pPr marL="0" indent="0">
              <a:buNone/>
            </a:pPr>
            <a:r>
              <a:rPr lang="hr-HR" dirty="0"/>
              <a:t>„Ako pitam učiteljicu mislit će da sam glup/a.”</a:t>
            </a:r>
          </a:p>
          <a:p>
            <a:pPr marL="0" indent="0">
              <a:buNone/>
            </a:pPr>
            <a:r>
              <a:rPr lang="hr-HR" dirty="0"/>
              <a:t>„Pogriješio/la sam, rođeni/a sam gubitnik/</a:t>
            </a:r>
            <a:r>
              <a:rPr lang="hr-HR" dirty="0" err="1"/>
              <a:t>ca</a:t>
            </a:r>
            <a:r>
              <a:rPr lang="hr-HR" dirty="0"/>
              <a:t>.”</a:t>
            </a:r>
          </a:p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42877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BFD83AA-6371-4483-85EF-A6580012D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7100" y="83127"/>
            <a:ext cx="5157787" cy="673331"/>
          </a:xfrm>
        </p:spPr>
        <p:txBody>
          <a:bodyPr>
            <a:normAutofit/>
          </a:bodyPr>
          <a:lstStyle/>
          <a:p>
            <a:r>
              <a:rPr lang="hr-HR" sz="3200" dirty="0"/>
              <a:t>Zdravi </a:t>
            </a:r>
            <a:r>
              <a:rPr lang="hr-HR" sz="3200" dirty="0" err="1"/>
              <a:t>perfekcionizam</a:t>
            </a:r>
            <a:endParaRPr lang="hr-HR" sz="32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48AFCA-D931-44C3-9B93-B8D002D6D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1625" y="527802"/>
            <a:ext cx="5157787" cy="2975957"/>
          </a:xfrm>
        </p:spPr>
        <p:txBody>
          <a:bodyPr>
            <a:normAutofit fontScale="92500" lnSpcReduction="10000"/>
          </a:bodyPr>
          <a:lstStyle/>
          <a:p>
            <a:endParaRPr lang="hr-HR" dirty="0"/>
          </a:p>
          <a:p>
            <a:r>
              <a:rPr lang="hr-HR" dirty="0"/>
              <a:t>jaka pokretačka snaga </a:t>
            </a:r>
          </a:p>
          <a:p>
            <a:r>
              <a:rPr lang="hr-HR" dirty="0"/>
              <a:t>vodi do iznimnih postignuća</a:t>
            </a:r>
          </a:p>
          <a:p>
            <a:r>
              <a:rPr lang="hr-HR" dirty="0"/>
              <a:t>prihvaća pogreške i uspješno se nosi s </a:t>
            </a:r>
            <a:r>
              <a:rPr lang="hr-HR" dirty="0" err="1"/>
              <a:t>perfekcionističkim</a:t>
            </a:r>
            <a:r>
              <a:rPr lang="hr-HR" dirty="0"/>
              <a:t> težnjama</a:t>
            </a:r>
          </a:p>
          <a:p>
            <a:r>
              <a:rPr lang="hr-HR" dirty="0"/>
              <a:t>uživa u visokim očekivanjima roditelja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CB00734-DF6E-4490-95AB-81031B9AC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0874" y="484005"/>
            <a:ext cx="5361577" cy="2783093"/>
          </a:xfrm>
        </p:spPr>
        <p:txBody>
          <a:bodyPr>
            <a:normAutofit fontScale="92500"/>
          </a:bodyPr>
          <a:lstStyle/>
          <a:p>
            <a:r>
              <a:rPr lang="hr-HR" dirty="0"/>
              <a:t>uviđa da je vlastiti angažman iznimno važan za postizanje uspjeha</a:t>
            </a:r>
          </a:p>
          <a:p>
            <a:r>
              <a:rPr lang="hr-HR" dirty="0"/>
              <a:t>ugleda se na model koji stremi izvrsnosti</a:t>
            </a:r>
          </a:p>
          <a:p>
            <a:r>
              <a:rPr lang="hr-HR" dirty="0"/>
              <a:t>organiziran</a:t>
            </a:r>
            <a:endParaRPr lang="hr-HR" dirty="0">
              <a:solidFill>
                <a:srgbClr val="FF0000"/>
              </a:solidFill>
            </a:endParaRPr>
          </a:p>
          <a:p>
            <a:r>
              <a:rPr lang="hr-HR" dirty="0"/>
              <a:t>vođa u grupi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115" name="Strelica gore 114"/>
          <p:cNvSpPr/>
          <p:nvPr/>
        </p:nvSpPr>
        <p:spPr>
          <a:xfrm>
            <a:off x="52779" y="927064"/>
            <a:ext cx="631113" cy="210708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30" name="Picture 6" descr="yellow and white troph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33" y="3672032"/>
            <a:ext cx="4206240" cy="301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an wearing red long-sleeved shirt standing beside wal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232" y="3603118"/>
            <a:ext cx="3414111" cy="301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85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BFD83AA-6371-4483-85EF-A6580012D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267" y="311972"/>
            <a:ext cx="5157787" cy="534093"/>
          </a:xfrm>
        </p:spPr>
        <p:txBody>
          <a:bodyPr>
            <a:normAutofit/>
          </a:bodyPr>
          <a:lstStyle/>
          <a:p>
            <a:r>
              <a:rPr lang="hr-HR" sz="3200" dirty="0"/>
              <a:t>Nezdravi </a:t>
            </a:r>
            <a:r>
              <a:rPr lang="hr-HR" sz="3200" dirty="0" err="1"/>
              <a:t>perfekcionizam</a:t>
            </a:r>
            <a:endParaRPr lang="hr-HR" sz="3200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48AFCA-D931-44C3-9B93-B8D002D6D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268" y="3407121"/>
            <a:ext cx="5157787" cy="2975957"/>
          </a:xfrm>
        </p:spPr>
        <p:txBody>
          <a:bodyPr>
            <a:normAutofit/>
          </a:bodyPr>
          <a:lstStyle/>
          <a:p>
            <a:r>
              <a:rPr lang="hr-HR" dirty="0"/>
              <a:t>sklonost odustajanju ili nezapočinjanju aktivnosti </a:t>
            </a:r>
          </a:p>
          <a:p>
            <a:r>
              <a:rPr lang="hr-HR" dirty="0"/>
              <a:t>mogu se osjećati paralizirano </a:t>
            </a:r>
          </a:p>
          <a:p>
            <a:r>
              <a:rPr lang="hr-HR" dirty="0"/>
              <a:t>žive u strahu zbog pogrešaka</a:t>
            </a:r>
          </a:p>
          <a:p>
            <a:r>
              <a:rPr lang="hr-HR" dirty="0"/>
              <a:t>imaju izuzetno visoke standarde </a:t>
            </a:r>
          </a:p>
          <a:p>
            <a:r>
              <a:rPr lang="hr-HR" dirty="0"/>
              <a:t>stalno se preispituju</a:t>
            </a:r>
          </a:p>
          <a:p>
            <a:endParaRPr lang="hr-HR" dirty="0"/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CB00734-DF6E-4490-95AB-81031B9AC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22418" y="3275984"/>
            <a:ext cx="5233249" cy="3450879"/>
          </a:xfrm>
        </p:spPr>
        <p:txBody>
          <a:bodyPr>
            <a:normAutofit/>
          </a:bodyPr>
          <a:lstStyle/>
          <a:p>
            <a:r>
              <a:rPr lang="hr-HR" dirty="0"/>
              <a:t>teško prihvaćaju roditeljska očekivanja i kritike i zbog toga se narušava odnos</a:t>
            </a:r>
          </a:p>
          <a:p>
            <a:r>
              <a:rPr lang="hr-HR" dirty="0"/>
              <a:t>jaka potreba za odobravanjem</a:t>
            </a:r>
          </a:p>
          <a:p>
            <a:r>
              <a:rPr lang="hr-HR" dirty="0"/>
              <a:t>nedostaju učinkovite strategije suočavanja sa stresom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112" name="Nasmiješeno lice 111"/>
          <p:cNvSpPr/>
          <p:nvPr/>
        </p:nvSpPr>
        <p:spPr>
          <a:xfrm>
            <a:off x="2122683" y="1178943"/>
            <a:ext cx="1172094" cy="1040040"/>
          </a:xfrm>
          <a:prstGeom prst="smileyFace">
            <a:avLst>
              <a:gd name="adj" fmla="val -4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14" name="Strelica dolje 113"/>
          <p:cNvSpPr/>
          <p:nvPr/>
        </p:nvSpPr>
        <p:spPr>
          <a:xfrm>
            <a:off x="11308414" y="3315519"/>
            <a:ext cx="666347" cy="17955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5" name="Slika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5723" y="226755"/>
            <a:ext cx="2011349" cy="2681800"/>
          </a:xfrm>
          <a:prstGeom prst="rect">
            <a:avLst/>
          </a:prstGeom>
        </p:spPr>
      </p:pic>
      <p:pic>
        <p:nvPicPr>
          <p:cNvPr id="2052" name="Picture 4" descr="woman in brown sweater covering her face with her ha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903" y="226755"/>
            <a:ext cx="2079493" cy="26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5097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000" dirty="0" err="1"/>
              <a:t>Perfekcionizam</a:t>
            </a:r>
            <a:r>
              <a:rPr lang="hr-HR" sz="4000" dirty="0"/>
              <a:t> – Što učiniti?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46415"/>
            <a:ext cx="7484888" cy="461069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stvoriti okruženje (kuća, škola) u kojem je </a:t>
            </a:r>
            <a:r>
              <a:rPr lang="hr-HR" dirty="0">
                <a:solidFill>
                  <a:srgbClr val="FF0000"/>
                </a:solidFill>
              </a:rPr>
              <a:t>neuspjeh dio učenja</a:t>
            </a:r>
            <a:r>
              <a:rPr lang="hr-HR" dirty="0"/>
              <a:t>, rasta, postizanja cilja i stjecanja novog znanja</a:t>
            </a:r>
          </a:p>
          <a:p>
            <a:r>
              <a:rPr lang="hr-HR" dirty="0"/>
              <a:t>dati </a:t>
            </a:r>
            <a:r>
              <a:rPr lang="hr-HR" dirty="0">
                <a:solidFill>
                  <a:srgbClr val="FF0000"/>
                </a:solidFill>
              </a:rPr>
              <a:t>dozvolu za neuspjeh</a:t>
            </a:r>
            <a:r>
              <a:rPr lang="hr-HR" dirty="0"/>
              <a:t>, za napraviti nered, smijati se vlastitim greškama</a:t>
            </a:r>
          </a:p>
          <a:p>
            <a:r>
              <a:rPr lang="hr-HR" dirty="0">
                <a:solidFill>
                  <a:srgbClr val="FF0000"/>
                </a:solidFill>
              </a:rPr>
              <a:t>govoriti o svojim</a:t>
            </a:r>
            <a:r>
              <a:rPr lang="hr-HR" dirty="0"/>
              <a:t> </a:t>
            </a:r>
            <a:r>
              <a:rPr lang="hr-HR" dirty="0">
                <a:solidFill>
                  <a:srgbClr val="FF0000"/>
                </a:solidFill>
              </a:rPr>
              <a:t>greškama</a:t>
            </a:r>
            <a:r>
              <a:rPr lang="hr-HR" dirty="0"/>
              <a:t> na kojima smo nešto naučili</a:t>
            </a:r>
          </a:p>
          <a:p>
            <a:r>
              <a:rPr lang="hr-HR" dirty="0"/>
              <a:t>to ti </a:t>
            </a:r>
            <a:r>
              <a:rPr lang="hr-HR" dirty="0">
                <a:solidFill>
                  <a:srgbClr val="FF0000"/>
                </a:solidFill>
              </a:rPr>
              <a:t>nije uspjelo – za sada</a:t>
            </a:r>
            <a:r>
              <a:rPr lang="hr-HR" dirty="0"/>
              <a:t>.</a:t>
            </a:r>
          </a:p>
          <a:p>
            <a:r>
              <a:rPr lang="hr-HR" dirty="0"/>
              <a:t>pomoći da razluče područja u kojima je izvrsnost poželjna i dobrodošla od područja u kojima je dovoljno završiti zadatak.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098" name="Picture 2" descr="boy in red and black jacket and black knit cap running on wet road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273" y="631679"/>
            <a:ext cx="3868912" cy="579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648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/>
          <a:lstStyle/>
          <a:p>
            <a:pPr marL="0" indent="0">
              <a:buNone/>
            </a:pPr>
            <a:r>
              <a:rPr lang="hr-HR" sz="1600" dirty="0"/>
              <a:t> 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7" name="Picture 2" descr="brown wooden blocks on white ta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23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853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366</Words>
  <Application>Microsoft Office PowerPoint</Application>
  <PresentationFormat>Široki zaslon</PresentationFormat>
  <Paragraphs>61</Paragraphs>
  <Slides>8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  Perfekcionizam darovitih učenika</vt:lpstr>
      <vt:lpstr>Perfekcionizam</vt:lpstr>
      <vt:lpstr>Perfekcionizam - Kako prepoznati?</vt:lpstr>
      <vt:lpstr>Perfekcionizam - Kako prepoznati?</vt:lpstr>
      <vt:lpstr>PowerPoint prezentacija</vt:lpstr>
      <vt:lpstr>PowerPoint prezentacija</vt:lpstr>
      <vt:lpstr>Perfekcionizam – Što učiniti?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Perfekcionizam darovitih učenika</dc:title>
  <dc:creator>Windows korisnik</dc:creator>
  <cp:lastModifiedBy>Windows korisnik</cp:lastModifiedBy>
  <cp:revision>2</cp:revision>
  <dcterms:created xsi:type="dcterms:W3CDTF">2025-09-29T11:39:03Z</dcterms:created>
  <dcterms:modified xsi:type="dcterms:W3CDTF">2025-09-29T11:40:20Z</dcterms:modified>
</cp:coreProperties>
</file>