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77" r:id="rId3"/>
    <p:sldId id="257" r:id="rId4"/>
    <p:sldId id="275" r:id="rId5"/>
    <p:sldId id="259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80" r:id="rId17"/>
    <p:sldId id="269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na Jurica" initials="MJ" lastIdx="4" clrIdx="0">
    <p:extLst>
      <p:ext uri="{19B8F6BF-5375-455C-9EA6-DF929625EA0E}">
        <p15:presenceInfo xmlns:p15="http://schemas.microsoft.com/office/powerpoint/2012/main" userId="dc9055a5779f35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24-05-14T14:49:24.90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3C4F68-B3B9-4A19-BC76-15728D5C351D}" emma:medium="tactile" emma:mode="ink">
          <msink:context xmlns:msink="http://schemas.microsoft.com/ink/2010/main" type="writingRegion" rotatedBoundingBox="19156,9555 15589,9652 15539,7825 19106,7727"/>
        </emma:interpretation>
      </emma:emma>
    </inkml:annotationXML>
    <inkml:traceGroup>
      <inkml:annotationXML>
        <emma:emma xmlns:emma="http://www.w3.org/2003/04/emma" version="1.0">
          <emma:interpretation id="{C9F424AC-2108-4B9E-90F2-45E96925CAC1}" emma:medium="tactile" emma:mode="ink">
            <msink:context xmlns:msink="http://schemas.microsoft.com/ink/2010/main" type="paragraph" rotatedBoundingBox="19156,9555 15589,9652 15539,7825 19106,77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2487B1-D671-4E40-8F57-4BDE8D3C8837}" emma:medium="tactile" emma:mode="ink">
              <msink:context xmlns:msink="http://schemas.microsoft.com/ink/2010/main" type="line" rotatedBoundingBox="19156,9555 15589,9652 15539,7825 19106,7727"/>
            </emma:interpretation>
          </emma:emma>
        </inkml:annotationXML>
        <inkml:traceGroup>
          <inkml:annotationXML>
            <emma:emma xmlns:emma="http://www.w3.org/2003/04/emma" version="1.0">
              <emma:interpretation id="{124D8387-B6D7-40EE-AC21-712E360F0C08}" emma:medium="tactile" emma:mode="ink">
                <msink:context xmlns:msink="http://schemas.microsoft.com/ink/2010/main" type="inkWord" rotatedBoundingBox="19156,9555 15589,9652 15539,7825 19106,7727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1587 169 0,'-24'0'0,"1"0"0,23-23 16,-47 23-16,23 0 15,24-24-15,-47 24 157,0 0-142,24 0-15,-48 0 16,24 0-16,-47 0 15,71 0-15,-48 0 16,24 0-16,0 0 16,0 0-1,23 0 1,-23 0 109,0 0-125,0 0 16,-23 0-16,23 0 15,23 0-15,1 0 16,-1 0-16,1 0 15,-24 0 95,23 0-95,1 0 1,-1 0-16,24 24 16,-24-1-1,1-23 1,23 24-16,-47-24 47,23 0-16,24 23-15,-23 1-1,-1-1 1,1-23-16,23 24 0,-24-24 16,1 47-1,-1-47 16,24 23 48,-23 1-64,23-1 1,0 24-1,-47-23 1,47 23 0,-24 0-1,24-23 1,0-1 15,-23 1-15,23-1-1,0 1 17,-24-1-32,24 1 15,0-1-15,0 24 32,0 0-17,0-23 16,0-1 1,0 24-1,0-23-31,0-1 16,0 1-16,0-1 15,0 24 1,0-23-1,0-1 1,0 1 0,24 0-1,-1 23 1,1-24 0,-24 1-1,23-1 16,-23 1-15,24-1-16,-1-23 16,-23 47-16,24-23 15,23 23 1,-24-24 0,-23 24-16,24-47 15,-1 24-15,1-1 31,23 24-15,-24-23 0,1-24-1,0 23-15,-1 1 16,-23-1 0,24-23-16,46 47 15,-46-23-15,46-24 16,-46 0-16,46 0 15,-23 24-15,0-24 16,0 23-16,0-23 16,24 0-1,-48 0-15,48 0 16,23 0-16,-70 0 31,23 0-31,23 0 16,1 0-16,-24 0 15,-24 0-15,24 0 16,-23 0-16,46 0 0,-46 0 0,23 0 31,-23 0-31,46 0 0,1 0 16,-1 0-16,-23 0 16,47 0-16,0 0 15,0-23-15,1 23 16,-1-48-16,47 25 15,-71 23-15,24 0 16,-47 0-16,-23 0 0,-1 0 16,24 0-1,-23-24-15,-1 1 16,1-1-16,23 1 16,47-24-16,-70 23 15,23 1-15,0 23 16,-24-47-1,1 47-15,23-24 16,-24-23-16,1 24 16,-1-1-16,48-46 15,-48 23-15,1 23 16,-24-23-16,0 24 16,23-25-16,-23 25 15,24-24-15,-1 0 0,-23 23 16,0 1-16,0-24 15,0 0 1,0 23-16,0-23 16,0 0-16,0 24 15,0-1 1,0 1 0,0-1-16,0 1 15,0-24 1,0 23-1,0 1-15,0-1 16,0 0 0,0 1-16,-23 23 15,23-24-15,-47-23 16,23 24 0,1-1-1,-1 1-15,1 23 16,-1-24-16,-23-23 15,24 47-15,-1 0 16,-23-47-16,0 47 0,-47-47 16,24 24-16,23-1 15,-1 24-15,1-23 32,0-1-32,24 24 15,-48-23-15,24-1 16,0 24-1,24-23-15,-1 23 0,1 0 110,-24 0-95,23 0 1,-23 0-16,24 0 16,-24 0-1,23 0 1,1 0 0,-25 23-16,25-23 15,-24 24-15,23-24 31,1 0-15,-24 23 0,-24-23-1,48 0 63,-24 24-62,23-24-16,-46 0 16,23 0-1,0 0-15,0 0 16,23 0-16,1 23 16,-1-23 312,-23 0-313,0 0-15,23 0 16,-23 0-16,24 24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541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72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81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644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181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671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0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1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6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3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6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mailto:strucna.sluzba@os-zamet-ri.skole.h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8B48D-F509-48D7-823E-AEA040A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267469" cy="1817004"/>
          </a:xfrm>
        </p:spPr>
        <p:txBody>
          <a:bodyPr/>
          <a:lstStyle/>
          <a:p>
            <a:r>
              <a:rPr lang="hr-HR" dirty="0"/>
              <a:t>Upisi u srednju školu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F7CB06-EE27-4222-98A8-1C2DCB58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710" y="4123267"/>
            <a:ext cx="7891272" cy="1168399"/>
          </a:xfrm>
        </p:spPr>
        <p:txBody>
          <a:bodyPr>
            <a:normAutofit/>
          </a:bodyPr>
          <a:lstStyle/>
          <a:p>
            <a:r>
              <a:rPr lang="hr-HR" b="1" i="1" dirty="0"/>
              <a:t>                             </a:t>
            </a:r>
            <a:r>
              <a:rPr lang="hr-HR" sz="1600" b="1" dirty="0"/>
              <a:t>Osnovna škola Zamet </a:t>
            </a:r>
          </a:p>
          <a:p>
            <a:r>
              <a:rPr lang="hr-HR" sz="1600" i="1" dirty="0"/>
              <a:t>                                    </a:t>
            </a:r>
            <a:r>
              <a:rPr lang="hr-HR" sz="1600" dirty="0"/>
              <a:t>Mirjana Jurica, pedagog mentor</a:t>
            </a:r>
          </a:p>
          <a:p>
            <a:r>
              <a:rPr lang="hr-HR" sz="1600" dirty="0"/>
              <a:t>                                   mirjana.jurica@skole.hr</a:t>
            </a:r>
          </a:p>
        </p:txBody>
      </p:sp>
    </p:spTree>
    <p:extLst>
      <p:ext uri="{BB962C8B-B14F-4D97-AF65-F5344CB8AC3E}">
        <p14:creationId xmlns:p14="http://schemas.microsoft.com/office/powerpoint/2010/main" val="143970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4F9BD4-E0BC-4BD3-B967-8558C320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7" y="1185333"/>
            <a:ext cx="10027581" cy="49868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2400" b="1" u="sng" dirty="0">
                <a:solidFill>
                  <a:srgbClr val="FF0000"/>
                </a:solidFill>
              </a:rPr>
              <a:t>Posebni element</a:t>
            </a:r>
          </a:p>
          <a:p>
            <a:pPr marL="0" indent="0">
              <a:buNone/>
            </a:pPr>
            <a:endParaRPr lang="hr-HR" sz="1200" b="1" u="sng" dirty="0"/>
          </a:p>
          <a:p>
            <a:r>
              <a:rPr lang="hr-HR" dirty="0"/>
              <a:t>Zdravstvene teškoće   -   pravo prednosti (stručno mišljenje Službe za profesionalno usmjeravanje)</a:t>
            </a:r>
          </a:p>
          <a:p>
            <a:r>
              <a:rPr lang="hr-HR" dirty="0"/>
              <a:t>Otežani uvjeti obrazovanja   - </a:t>
            </a:r>
            <a:r>
              <a:rPr lang="hr-HR" b="1" dirty="0"/>
              <a:t>pravo prednosti </a:t>
            </a:r>
            <a:r>
              <a:rPr lang="hr-HR" dirty="0"/>
              <a:t>(dokaz o ostvarivanju prava temeljem dokumenta nadležne službe)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dirty="0"/>
              <a:t>    </a:t>
            </a:r>
            <a:r>
              <a:rPr lang="hr-HR" sz="1700" i="1" dirty="0"/>
              <a:t>- učenik živi uz jednog ili oba roditelja s dugotrajnom teškom bolesti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dugotrajno nezaposlena oba roditelja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učenik živi uz samohranog roditelja/skrbnika koji nije u braku i ne živi u izvanbračnoj zajednici, a sam se skrbi o svome djetetu 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   uzdržava ga i koji je korisnik socijalne skrbi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/>
              <a:t>     - </a:t>
            </a:r>
            <a:r>
              <a:rPr lang="hr-HR" sz="1700" i="1" dirty="0">
                <a:solidFill>
                  <a:srgbClr val="FF0000"/>
                </a:solidFill>
              </a:rPr>
              <a:t>učenik koji je bez roditelja/skrbnika ili odgovarajuće roditeljske skrbi  - </a:t>
            </a:r>
            <a:r>
              <a:rPr lang="hr-HR" sz="1700" b="1" i="1" dirty="0">
                <a:solidFill>
                  <a:srgbClr val="FF0000"/>
                </a:solidFill>
              </a:rPr>
              <a:t>ostvaruje pravo na 1bod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700" i="1" dirty="0">
                <a:solidFill>
                  <a:srgbClr val="FF0000"/>
                </a:solidFill>
              </a:rPr>
              <a:t>    -  ako je učeniku jedan roditelj preminuo- </a:t>
            </a:r>
            <a:r>
              <a:rPr lang="hr-HR" sz="1700" b="1" i="1" dirty="0">
                <a:solidFill>
                  <a:srgbClr val="FF0000"/>
                </a:solidFill>
              </a:rPr>
              <a:t>ostvaruje pravo na 1 bod</a:t>
            </a:r>
          </a:p>
          <a:p>
            <a:r>
              <a:rPr lang="hr-HR" sz="1600" dirty="0">
                <a:solidFill>
                  <a:srgbClr val="FF0000"/>
                </a:solidFill>
              </a:rPr>
              <a:t>Pripadnik romske nacionalne manjine   - 2 boda (dostavlja dokument Vijeća romske nacionalne manjine)</a:t>
            </a:r>
          </a:p>
          <a:p>
            <a:pPr marL="0" indent="0">
              <a:buNone/>
            </a:pPr>
            <a:r>
              <a:rPr lang="hr-HR" sz="1800" b="1" dirty="0"/>
              <a:t>Potvrde o ostvarivanju prava učenici mogu dostaviti razredniku koji iste učitava u sustav, mogu učitati samostalno ili mogu odabrati opciju da se podaci automatski provjeravaju iz vanjskog sustava (privola roditelja preko e-Građani) u predviđenom roku navedenom u tablici  Ljetni upisni rok.</a:t>
            </a:r>
          </a:p>
        </p:txBody>
      </p:sp>
    </p:spTree>
    <p:extLst>
      <p:ext uri="{BB962C8B-B14F-4D97-AF65-F5344CB8AC3E}">
        <p14:creationId xmlns:p14="http://schemas.microsoft.com/office/powerpoint/2010/main" val="4779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0D8353-1CAF-4DEF-9841-9FD3872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65826"/>
            <a:ext cx="10058400" cy="5506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400" b="1" u="sng" dirty="0"/>
          </a:p>
          <a:p>
            <a:pPr marL="0" indent="0" algn="ctr">
              <a:buNone/>
            </a:pPr>
            <a:r>
              <a:rPr lang="hr-HR" sz="2400" b="1" u="sng" dirty="0"/>
              <a:t>Dodatne provjere znanja i sposobnosti</a:t>
            </a:r>
          </a:p>
          <a:p>
            <a:pPr marL="0" indent="0">
              <a:buNone/>
            </a:pPr>
            <a:endParaRPr lang="hr-HR" b="1" u="sng" dirty="0"/>
          </a:p>
          <a:p>
            <a:pPr marL="0" indent="0">
              <a:buNone/>
            </a:pPr>
            <a:endParaRPr lang="hr-HR" u="sng" dirty="0"/>
          </a:p>
          <a:p>
            <a:r>
              <a:rPr lang="hr-HR" u="sng" dirty="0"/>
              <a:t>Provjera znanja iz stranog jezika</a:t>
            </a:r>
            <a:r>
              <a:rPr lang="hr-HR" dirty="0"/>
              <a:t> </a:t>
            </a:r>
            <a:r>
              <a:rPr lang="hr-HR" i="1" dirty="0"/>
              <a:t>(ako učenik prijavi kao prvi strani jezik, onaj jezik koji nije učio u osnovnoj školi, niti kao izborni predmet od 5. do 8. razreda, za isti mora proći provjeru)</a:t>
            </a:r>
          </a:p>
          <a:p>
            <a:r>
              <a:rPr lang="hr-HR" u="sng" dirty="0"/>
              <a:t>Provjera dodatnih sposobnosti  </a:t>
            </a:r>
            <a:r>
              <a:rPr lang="hr-HR" i="1" dirty="0"/>
              <a:t>(pojedine škole provode tjelesnu, glasovnu i sličnu spretnost ili sposobnost)</a:t>
            </a:r>
          </a:p>
          <a:p>
            <a:r>
              <a:rPr lang="hr-HR" u="sng" dirty="0"/>
              <a:t>Provjera darovitosti kandidata za upis u umjetničke škole </a:t>
            </a:r>
            <a:r>
              <a:rPr lang="hr-HR" i="1" dirty="0"/>
              <a:t>(likovne, glazbene i plesne)</a:t>
            </a:r>
          </a:p>
        </p:txBody>
      </p:sp>
    </p:spTree>
    <p:extLst>
      <p:ext uri="{BB962C8B-B14F-4D97-AF65-F5344CB8AC3E}">
        <p14:creationId xmlns:p14="http://schemas.microsoft.com/office/powerpoint/2010/main" val="197349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846003-1E66-4C4C-B9FB-673071A3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solidFill>
                  <a:srgbClr val="C00000"/>
                </a:solidFill>
              </a:rPr>
              <a:t>MINIMALNI</a:t>
            </a:r>
            <a:r>
              <a:rPr lang="hr-HR" b="1" dirty="0">
                <a:solidFill>
                  <a:srgbClr val="C00000"/>
                </a:solidFill>
              </a:rPr>
              <a:t> BODOVNI PRAG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323FD-71FA-44B0-BA66-5071A460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Četverogodišnje škole mogu utvrditi minimalni bodovni prag  </a:t>
            </a:r>
          </a:p>
          <a:p>
            <a:r>
              <a:rPr lang="hr-HR" dirty="0"/>
              <a:t>Mogu provoditi prijemni ispit</a:t>
            </a:r>
          </a:p>
          <a:p>
            <a:r>
              <a:rPr lang="hr-HR" dirty="0"/>
              <a:t>Za programe obrazovanja u trajanju od tri  godine i manje, ne utvrđuje se bodovni prag</a:t>
            </a:r>
          </a:p>
          <a:p>
            <a:r>
              <a:rPr lang="hr-HR" dirty="0"/>
              <a:t>Ako je škola postavila bodovni prag, on se mora zadovoljiti bodovima koje je učenik ostvario na temelju ocjena iz škole, tj. zajedničkim elementom vrednovanja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953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415E4A-9515-422E-B03F-0FCBC12D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998"/>
          </a:xfrm>
        </p:spPr>
        <p:txBody>
          <a:bodyPr/>
          <a:lstStyle/>
          <a:p>
            <a:r>
              <a:rPr lang="hr-HR" sz="4000" b="1" dirty="0">
                <a:solidFill>
                  <a:srgbClr val="FF0000"/>
                </a:solidFill>
              </a:rPr>
              <a:t>PRIJAVA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PROGRAMA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48E901-3171-44C4-BA73-9A1B8A890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12381"/>
            <a:ext cx="9601197" cy="3363487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/>
              <a:t>     UČENIK MOŽE PRIJAVITI NAJVIŠE ŠEST PROGRAMA OBRAZOVANJA.</a:t>
            </a:r>
          </a:p>
          <a:p>
            <a:endParaRPr lang="hr-HR" dirty="0"/>
          </a:p>
          <a:p>
            <a:r>
              <a:rPr lang="hr-HR" dirty="0"/>
              <a:t>U kartici „Moj odabir” prijaviti željene obrazovne programe, pripremiti ih željenim redoslijedom</a:t>
            </a:r>
          </a:p>
          <a:p>
            <a:r>
              <a:rPr lang="hr-HR" dirty="0"/>
              <a:t>Prilikom prijave programa (škole) potrebno je odabrati prvi i drugi strani jezik te izborne predmete</a:t>
            </a:r>
          </a:p>
        </p:txBody>
      </p:sp>
    </p:spTree>
    <p:extLst>
      <p:ext uri="{BB962C8B-B14F-4D97-AF65-F5344CB8AC3E}">
        <p14:creationId xmlns:p14="http://schemas.microsoft.com/office/powerpoint/2010/main" val="39895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2F53D-5615-4400-A9CE-BA0C0625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2179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Kalendar rokova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C738393-1B9C-4A67-BD22-71E692CAA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Ljetni upisni rok (prijave programa od </a:t>
            </a:r>
            <a:r>
              <a:rPr lang="hr-HR" dirty="0" smtClean="0"/>
              <a:t>25.6</a:t>
            </a:r>
            <a:r>
              <a:rPr lang="hr-HR" dirty="0"/>
              <a:t>. do 4.7.)</a:t>
            </a:r>
          </a:p>
          <a:p>
            <a:r>
              <a:rPr lang="hr-HR" dirty="0"/>
              <a:t>Jesenski upisni rok (25. – 29. 8.)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326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64979"/>
              </p:ext>
            </p:extLst>
          </p:nvPr>
        </p:nvGraphicFramePr>
        <p:xfrm>
          <a:off x="1490133" y="1278467"/>
          <a:ext cx="8754533" cy="4360338"/>
        </p:xfrm>
        <a:graphic>
          <a:graphicData uri="http://schemas.openxmlformats.org/drawingml/2006/table">
            <a:tbl>
              <a:tblPr firstRow="1" firstCol="1" bandRow="1"/>
              <a:tblGrid>
                <a:gridCol w="6433141">
                  <a:extLst>
                    <a:ext uri="{9D8B030D-6E8A-4147-A177-3AD203B41FA5}">
                      <a16:colId xmlns:a16="http://schemas.microsoft.com/office/drawing/2014/main" val="1888722989"/>
                    </a:ext>
                  </a:extLst>
                </a:gridCol>
                <a:gridCol w="2321392">
                  <a:extLst>
                    <a:ext uri="{9D8B030D-6E8A-4147-A177-3AD203B41FA5}">
                      <a16:colId xmlns:a16="http://schemas.microsoft.com/office/drawing/2014/main" val="3788758289"/>
                    </a:ext>
                  </a:extLst>
                </a:gridCol>
              </a:tblGrid>
              <a:tr h="197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Opis postupka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Datum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0679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Početak prijava u sustav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26. 5. 2025.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11454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Registracija kandidata izvan redovitog sustava obrazovanja RH putem </a:t>
                      </a:r>
                      <a:r>
                        <a:rPr lang="hr-HR" sz="10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srednje.e-upisi.hr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 5. do 18. 6.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54873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Dostava osobnih dokumenata i svjedodžbi Središnjem prijavnom uredu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 5. do 18. 6.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775937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Prijava obrazovnih programa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 6. do 4.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51475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Prijava programa koji zahtijevaju dodatne provjere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 – 27. 6.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1759"/>
                  </a:ext>
                </a:extLst>
              </a:tr>
              <a:tr h="591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Dostava dokumentacije: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Stručnog mišljenja HZZ-a za programe koji to zahtijevaju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●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Dokumenata kojima se ostvaruju dodatna prava za upis (dostavljaju se putem </a:t>
                      </a:r>
                      <a:r>
                        <a:rPr lang="hr-HR" sz="10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srednje.e-upisi.hr </a:t>
                      </a: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 6. do 2.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429952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Provođenje dodatnih ispita i provjera i unos rezultata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30.6 . do 3.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125793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Brisanje kandidata koji nisu zadovoljili preduvjete s lista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870640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Unos prigovora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454651"/>
                  </a:ext>
                </a:extLst>
              </a:tr>
              <a:tr h="21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Objava konačnih ljestvica poretka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38255"/>
                  </a:ext>
                </a:extLst>
              </a:tr>
              <a:tr h="1380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Dostava dokumenata koji su uvjet za upis u određeni program obrazovanja srednje škole: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1)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Upisnica ( </a:t>
                      </a:r>
                      <a:r>
                        <a:rPr lang="hr-HR" sz="10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obvezno za sve učenike 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– dostavlja se </a:t>
                      </a: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elektronski putem 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ili </a:t>
                      </a: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dolaskom u školu 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propisani datum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2)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Potvrda liječnika školske medicine - dostavlja se putem </a:t>
                      </a: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elektronske pošte na mail adresu srednje škole 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ili </a:t>
                      </a: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dolaskom u školu 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propisani datum 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3)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Potvrda obiteljskog liječnika ili liječnička svjedodžba medicine rada - dostavlja se putem </a:t>
                      </a: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elektronske pošte na mail adresu srednje škole 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ili </a:t>
                      </a:r>
                      <a:r>
                        <a:rPr lang="hr-H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dolaskom u školu </a:t>
                      </a: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propisani datum.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Točan datum zaprimanja dokumenata dolaskom u školu objavljuje se na mrežnim stranicama i oglasnim pločama škola.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7. do 9.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04505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Objava okvirnog broja slobodnih mjesta za jesenski upisni rok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14. 7. 2025.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194295"/>
                  </a:ext>
                </a:extLst>
              </a:tr>
              <a:tr h="197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Službena objava slobodnih mjesta za jesenski upisni rok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11. 8. 2025.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40388"/>
                  </a:ext>
                </a:extLst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2243668" y="804333"/>
            <a:ext cx="470628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hr-H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Ljetni upisni rok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5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880533"/>
            <a:ext cx="9601196" cy="499534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Prijava učenika koji se upisuju u odjele za sportaše u ljetnome i jesenskome upisnom roku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5C9A3A6-41F4-4347-B972-DFBB5EF53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266" y="1558395"/>
            <a:ext cx="8991601" cy="39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D09342F-95A2-4431-8B37-17806C19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2935"/>
          </a:xfrm>
        </p:spPr>
        <p:txBody>
          <a:bodyPr/>
          <a:lstStyle/>
          <a:p>
            <a:r>
              <a:rPr lang="hr-HR" dirty="0"/>
              <a:t>Ključni datumi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C70F7F-2DB3-40FD-9B93-02D9E8267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7600"/>
            <a:ext cx="9914466" cy="3488268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24.6. – 4.7. prijava obrazovnih programa</a:t>
            </a:r>
          </a:p>
          <a:p>
            <a:r>
              <a:rPr lang="hr-HR" dirty="0">
                <a:solidFill>
                  <a:srgbClr val="FF0000"/>
                </a:solidFill>
              </a:rPr>
              <a:t>24. – 27. 6. prijava programa koji zahtijevaju dodatne provjere</a:t>
            </a:r>
          </a:p>
          <a:p>
            <a:r>
              <a:rPr lang="hr-HR" dirty="0"/>
              <a:t>30. 6. – 3.7. provođenje ispita za dodatne provjere sposobnosti i unos rezultata</a:t>
            </a:r>
          </a:p>
          <a:p>
            <a:r>
              <a:rPr lang="hr-HR" dirty="0">
                <a:solidFill>
                  <a:srgbClr val="FF0000"/>
                </a:solidFill>
              </a:rPr>
              <a:t>24.6. - 2.7. rok za dostavu dokumenata kojima se ostvaruju dodatna prava</a:t>
            </a:r>
          </a:p>
          <a:p>
            <a:r>
              <a:rPr lang="hr-HR" dirty="0"/>
              <a:t>7.7. objava konačnih ljestvica poretka</a:t>
            </a:r>
          </a:p>
          <a:p>
            <a:r>
              <a:rPr lang="hr-HR" dirty="0"/>
              <a:t>7. – 9. 07. dostava </a:t>
            </a:r>
            <a:r>
              <a:rPr lang="hr-HR" b="1" u="sng" dirty="0"/>
              <a:t>upisnice </a:t>
            </a:r>
            <a:r>
              <a:rPr lang="hr-HR" dirty="0"/>
              <a:t> i dokumenata koji su uvjet za upis u srednju školu (potvrde školske medicine, potvrda medicine rada)</a:t>
            </a:r>
          </a:p>
          <a:p>
            <a:r>
              <a:rPr lang="hr-HR" dirty="0"/>
              <a:t> </a:t>
            </a:r>
            <a:r>
              <a:rPr lang="hr-HR" b="1" dirty="0"/>
              <a:t>UPISNICA</a:t>
            </a:r>
            <a:r>
              <a:rPr lang="hr-HR" dirty="0"/>
              <a:t> – potvrda koju ispisujete samostalno iz sustava i potpisujete</a:t>
            </a:r>
          </a:p>
          <a:p>
            <a:pPr marL="0" indent="0">
              <a:buNone/>
            </a:pPr>
            <a:r>
              <a:rPr lang="hr-HR" dirty="0"/>
              <a:t>Napomena: </a:t>
            </a:r>
          </a:p>
          <a:p>
            <a:pPr marL="0" indent="0">
              <a:buNone/>
            </a:pPr>
            <a:r>
              <a:rPr lang="hr-HR" sz="2000" i="1" dirty="0"/>
              <a:t>Škole samostalno određuju datume za zaprimanje upisnica i dodatnih dokumenata koji su uvjet za upis u predviđenom roku i objavljuju ih na svojoj mrežnoj stranici.</a:t>
            </a:r>
          </a:p>
          <a:p>
            <a:pPr marL="0" indent="0">
              <a:buNone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06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95401" y="965199"/>
            <a:ext cx="9601196" cy="956735"/>
          </a:xfrm>
        </p:spPr>
        <p:txBody>
          <a:bodyPr>
            <a:normAutofit/>
          </a:bodyPr>
          <a:lstStyle/>
          <a:p>
            <a:r>
              <a:rPr lang="hr-HR" dirty="0"/>
              <a:t>Podrška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Razrednica/razrednik</a:t>
            </a:r>
          </a:p>
          <a:p>
            <a:r>
              <a:rPr lang="hr-HR" dirty="0"/>
              <a:t>Stručna služba 051/684-610  </a:t>
            </a:r>
            <a:r>
              <a:rPr lang="hr-HR" dirty="0">
                <a:hlinkClick r:id="rId2"/>
              </a:rPr>
              <a:t>strucna.sluzba@os-zamet-ri.skole.hr</a:t>
            </a:r>
            <a:r>
              <a:rPr lang="hr-HR" dirty="0"/>
              <a:t> (pedagoginja Mirjana Jurica)</a:t>
            </a:r>
          </a:p>
          <a:p>
            <a:r>
              <a:rPr lang="hr-HR" dirty="0" err="1"/>
              <a:t>Carnet</a:t>
            </a:r>
            <a:r>
              <a:rPr lang="hr-HR" dirty="0"/>
              <a:t> podrška  </a:t>
            </a:r>
            <a:r>
              <a:rPr lang="hr-HR" dirty="0">
                <a:hlinkClick r:id="rId3"/>
              </a:rPr>
              <a:t>helpdesk@skole.hr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01/6661-500</a:t>
            </a:r>
          </a:p>
        </p:txBody>
      </p:sp>
    </p:spTree>
    <p:extLst>
      <p:ext uri="{BB962C8B-B14F-4D97-AF65-F5344CB8AC3E}">
        <p14:creationId xmlns:p14="http://schemas.microsoft.com/office/powerpoint/2010/main" val="323504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21201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7599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u="sng" dirty="0">
                <a:solidFill>
                  <a:srgbClr val="C00000"/>
                </a:solidFill>
              </a:rPr>
              <a:t>PRIJAVA  U SUSTAV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https://srednje.e-upisi.hr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Elektronički identitet/  korisničko ime i lozinka </a:t>
            </a:r>
          </a:p>
          <a:p>
            <a:r>
              <a:rPr lang="hr-HR" dirty="0"/>
              <a:t>Prijava preko </a:t>
            </a:r>
            <a:r>
              <a:rPr lang="hr-HR" dirty="0" err="1"/>
              <a:t>AAI@EduHr</a:t>
            </a:r>
            <a:r>
              <a:rPr lang="hr-HR" dirty="0"/>
              <a:t> </a:t>
            </a:r>
          </a:p>
          <a:p>
            <a:r>
              <a:rPr lang="hr-HR" dirty="0"/>
              <a:t>Provjeriti točnost podataka</a:t>
            </a:r>
          </a:p>
          <a:p>
            <a:r>
              <a:rPr lang="hr-HR" dirty="0"/>
              <a:t>U slučaju drugih teškoća s prijavom na mrežnu stranicu </a:t>
            </a:r>
            <a:r>
              <a:rPr lang="hr-HR" dirty="0">
                <a:hlinkClick r:id="rId2"/>
              </a:rPr>
              <a:t>www.upisi.hr</a:t>
            </a:r>
            <a:r>
              <a:rPr lang="hr-HR" dirty="0"/>
              <a:t> nazvati CARNET-ovu podršku na broj: 01/6661 500 ili teškoću prijaviti na adresu: </a:t>
            </a:r>
            <a:r>
              <a:rPr lang="hr-HR" dirty="0">
                <a:hlinkClick r:id="rId3"/>
              </a:rPr>
              <a:t>helpdesk@skole.hr</a:t>
            </a:r>
            <a:r>
              <a:rPr lang="hr-HR" dirty="0"/>
              <a:t> isključivo putem </a:t>
            </a:r>
            <a:r>
              <a:rPr lang="hr-HR" dirty="0" err="1"/>
              <a:t>meil</a:t>
            </a:r>
            <a:r>
              <a:rPr lang="hr-HR" dirty="0"/>
              <a:t> adrese …. @skole.hr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435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F8AEF7-C2AF-4B98-9912-B8437CD4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380" y="941032"/>
            <a:ext cx="10058400" cy="5240045"/>
          </a:xfrm>
        </p:spPr>
        <p:txBody>
          <a:bodyPr/>
          <a:lstStyle/>
          <a:p>
            <a:r>
              <a:rPr lang="hr-HR" dirty="0"/>
              <a:t>Prijave  učenika za upis u srednju školu:</a:t>
            </a:r>
          </a:p>
          <a:p>
            <a:pPr marL="0" indent="0">
              <a:buNone/>
            </a:pPr>
            <a:r>
              <a:rPr lang="hr-HR" dirty="0"/>
              <a:t>     - www. upisi.hr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1AD817-B936-46C9-9B2A-D427AADA2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" t="9932" r="-353" b="60804"/>
          <a:stretch/>
        </p:blipFill>
        <p:spPr>
          <a:xfrm>
            <a:off x="1244112" y="787402"/>
            <a:ext cx="9533953" cy="2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87" y="752476"/>
            <a:ext cx="10013245" cy="51228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/>
              <p14:cNvContentPartPr/>
              <p14:nvPr/>
            </p14:nvContentPartPr>
            <p14:xfrm>
              <a:off x="5600907" y="2792347"/>
              <a:ext cx="1287000" cy="6663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2627" y="2784067"/>
                <a:ext cx="1303560" cy="6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29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1E3E1-84FF-4B40-AEB2-534A136D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Važni dokumenti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DC1D40-6057-4D59-AC1F-14200997D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62200"/>
            <a:ext cx="9601196" cy="3513668"/>
          </a:xfrm>
        </p:spPr>
        <p:txBody>
          <a:bodyPr>
            <a:normAutofit/>
          </a:bodyPr>
          <a:lstStyle/>
          <a:p>
            <a:r>
              <a:rPr lang="hr-HR" dirty="0"/>
              <a:t>Pravilnik o elementima i kriterijima za izbor kandidata za upis u 1. razred srednje škole ( u privitku popis posebno važnih predmeta)</a:t>
            </a:r>
            <a:endParaRPr lang="hr-HR" sz="1900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Oduka o upisu učenika u 1. razred srednje škole u šk. 2025./2026. god.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Jedinstveni popis zdravstvenih kontraindikacija</a:t>
            </a:r>
          </a:p>
        </p:txBody>
      </p:sp>
    </p:spTree>
    <p:extLst>
      <p:ext uri="{BB962C8B-B14F-4D97-AF65-F5344CB8AC3E}">
        <p14:creationId xmlns:p14="http://schemas.microsoft.com/office/powerpoint/2010/main" val="111653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63B7E-8605-4F52-A26C-64495298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Što se boduje?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A60545-29B3-4CCA-9F73-0B120E4FF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6858"/>
            <a:ext cx="10058400" cy="4565343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sz="2400" b="1" u="sng" dirty="0"/>
              <a:t>Zajednički element</a:t>
            </a:r>
          </a:p>
          <a:p>
            <a:pPr marL="0" indent="0">
              <a:buNone/>
            </a:pPr>
            <a:endParaRPr lang="hr-HR" sz="2400" b="1" u="sng" dirty="0"/>
          </a:p>
          <a:p>
            <a:r>
              <a:rPr lang="hr-HR" dirty="0"/>
              <a:t>Zaključne ocjene od 5. do 8. razreda na dvije decimale</a:t>
            </a:r>
          </a:p>
          <a:p>
            <a:pPr marL="0" indent="0">
              <a:buNone/>
            </a:pPr>
            <a:r>
              <a:rPr lang="hr-HR" dirty="0"/>
              <a:t>     (npr. 4.35+4.00+4.50+4.52=17.37), </a:t>
            </a:r>
            <a:r>
              <a:rPr lang="hr-HR" dirty="0" err="1"/>
              <a:t>max</a:t>
            </a:r>
            <a:r>
              <a:rPr lang="hr-HR" dirty="0"/>
              <a:t>. 20 bodova</a:t>
            </a:r>
          </a:p>
          <a:p>
            <a:r>
              <a:rPr lang="hr-HR" dirty="0"/>
              <a:t>Zaključne ocjene u posljednja dva razreda (7. i 8. razred) iz </a:t>
            </a:r>
            <a:r>
              <a:rPr lang="hr-HR" b="1" i="1" u="sng" dirty="0"/>
              <a:t>hrvatskog jezika, matematike i prvog stranog jezika   </a:t>
            </a:r>
            <a:r>
              <a:rPr lang="hr-HR" dirty="0"/>
              <a:t>(</a:t>
            </a:r>
            <a:r>
              <a:rPr lang="hr-HR" dirty="0" err="1"/>
              <a:t>max</a:t>
            </a:r>
            <a:r>
              <a:rPr lang="hr-HR" dirty="0"/>
              <a:t>. 30 bodova)</a:t>
            </a:r>
            <a:endParaRPr lang="hr-HR" b="1" i="1" u="sng" dirty="0"/>
          </a:p>
          <a:p>
            <a:pPr marL="0" indent="0">
              <a:buNone/>
            </a:pPr>
            <a:r>
              <a:rPr lang="hr-HR" dirty="0"/>
              <a:t>        +        ocjene </a:t>
            </a:r>
            <a:r>
              <a:rPr lang="hr-HR" b="1" i="1" u="sng" dirty="0"/>
              <a:t>tri nastavna predmeta </a:t>
            </a:r>
            <a:r>
              <a:rPr lang="hr-HR" dirty="0"/>
              <a:t>od kojih su </a:t>
            </a:r>
            <a:r>
              <a:rPr lang="hr-HR" b="1" dirty="0"/>
              <a:t>dva</a:t>
            </a:r>
            <a:r>
              <a:rPr lang="hr-HR" dirty="0"/>
              <a:t> propisana Popisom  </a:t>
            </a:r>
          </a:p>
          <a:p>
            <a:pPr marL="0" indent="0">
              <a:buNone/>
            </a:pPr>
            <a:r>
              <a:rPr lang="hr-HR" dirty="0"/>
              <a:t>                  predmeta posebno važnih  za upis i jedan samostalno određuje škola</a:t>
            </a:r>
          </a:p>
          <a:p>
            <a:pPr marL="0" indent="0">
              <a:buNone/>
            </a:pPr>
            <a:r>
              <a:rPr lang="hr-HR" dirty="0"/>
              <a:t>                   (</a:t>
            </a:r>
            <a:r>
              <a:rPr lang="hr-HR" dirty="0" err="1"/>
              <a:t>max</a:t>
            </a:r>
            <a:r>
              <a:rPr lang="hr-HR" dirty="0"/>
              <a:t>. 30 bodova)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U obrtničkim školama nema bodovanja dodatnih nastavnih predmeta.</a:t>
            </a:r>
          </a:p>
        </p:txBody>
      </p:sp>
    </p:spTree>
    <p:extLst>
      <p:ext uri="{BB962C8B-B14F-4D97-AF65-F5344CB8AC3E}">
        <p14:creationId xmlns:p14="http://schemas.microsoft.com/office/powerpoint/2010/main" val="334217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1659467"/>
            <a:ext cx="9601196" cy="660399"/>
          </a:xfrm>
        </p:spPr>
        <p:txBody>
          <a:bodyPr>
            <a:normAutofit/>
          </a:bodyPr>
          <a:lstStyle/>
          <a:p>
            <a:r>
              <a:rPr lang="hr-HR" sz="2800" u="sng" dirty="0"/>
              <a:t>Dodatni element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819400"/>
            <a:ext cx="9499599" cy="3056468"/>
          </a:xfrm>
        </p:spPr>
        <p:txBody>
          <a:bodyPr>
            <a:normAutofit/>
          </a:bodyPr>
          <a:lstStyle/>
          <a:p>
            <a:r>
              <a:rPr lang="hr-HR" sz="2000" dirty="0"/>
              <a:t>Sposobnosti</a:t>
            </a:r>
          </a:p>
          <a:p>
            <a:r>
              <a:rPr lang="hr-HR" sz="2000" dirty="0"/>
              <a:t>Darovitosti</a:t>
            </a:r>
          </a:p>
          <a:p>
            <a:r>
              <a:rPr lang="hr-HR" sz="2000" dirty="0"/>
              <a:t>Znanja kandidata (tzv. prijemni ispiti) </a:t>
            </a:r>
          </a:p>
          <a:p>
            <a:pPr marL="0" indent="0">
              <a:buNone/>
            </a:pPr>
            <a:r>
              <a:rPr lang="hr-HR" sz="2000" b="1" dirty="0"/>
              <a:t>Bodovi se ostvaruju na temelju  ispitivanja vještina, rezultata s natjecanja u znanju i na temelju natjecanja u sportu za Školski sportski klub</a:t>
            </a:r>
          </a:p>
        </p:txBody>
      </p:sp>
    </p:spTree>
    <p:extLst>
      <p:ext uri="{BB962C8B-B14F-4D97-AF65-F5344CB8AC3E}">
        <p14:creationId xmlns:p14="http://schemas.microsoft.com/office/powerpoint/2010/main" val="294978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9188BE-C203-43B5-8F51-4728E15DE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92458"/>
            <a:ext cx="10058400" cy="5479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u="sng" dirty="0">
                <a:solidFill>
                  <a:srgbClr val="FF0000"/>
                </a:solidFill>
              </a:rPr>
              <a:t>Dodatni element</a:t>
            </a:r>
          </a:p>
          <a:p>
            <a:r>
              <a:rPr lang="hr-HR" sz="2400" dirty="0"/>
              <a:t>Rezultati na državnim i međunarodnim natjecanjima u znanju iz predmeta važnih za upis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8F8F6B-86BA-4415-910B-7AD781D8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5" t="15764" r="19505" b="4039"/>
          <a:stretch/>
        </p:blipFill>
        <p:spPr>
          <a:xfrm>
            <a:off x="1413933" y="1943100"/>
            <a:ext cx="9144000" cy="40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285B5A-516B-4CDC-908E-CE08FBA1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2" y="541539"/>
            <a:ext cx="10739020" cy="5639540"/>
          </a:xfrm>
        </p:spPr>
        <p:txBody>
          <a:bodyPr/>
          <a:lstStyle/>
          <a:p>
            <a:r>
              <a:rPr lang="hr-HR" sz="2400" dirty="0"/>
              <a:t>Rezultati postignuti na sportskim natjecanjima školskih sportskih društava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C5E111-A1D2-4C3C-80B1-8109022F4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" t="46147" r="7372" b="8472"/>
          <a:stretch/>
        </p:blipFill>
        <p:spPr>
          <a:xfrm>
            <a:off x="766437" y="1420427"/>
            <a:ext cx="10739023" cy="41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0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1027</Words>
  <Application>Microsoft Office PowerPoint</Application>
  <PresentationFormat>Široki zaslon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Organski</vt:lpstr>
      <vt:lpstr>Upisi u srednju školu</vt:lpstr>
      <vt:lpstr> PRIJAVA  U SUSTAV</vt:lpstr>
      <vt:lpstr>PowerPoint prezentacija</vt:lpstr>
      <vt:lpstr>PowerPoint prezentacija</vt:lpstr>
      <vt:lpstr>Važni dokumenti</vt:lpstr>
      <vt:lpstr>Što se boduje?</vt:lpstr>
      <vt:lpstr>Dodatni element</vt:lpstr>
      <vt:lpstr>PowerPoint prezentacija</vt:lpstr>
      <vt:lpstr>PowerPoint prezentacija</vt:lpstr>
      <vt:lpstr>PowerPoint prezentacija</vt:lpstr>
      <vt:lpstr>PowerPoint prezentacija</vt:lpstr>
      <vt:lpstr>MINIMALNI BODOVNI PRAG</vt:lpstr>
      <vt:lpstr>PRIJAVA PROGRAMA</vt:lpstr>
      <vt:lpstr>Kalendar rokova</vt:lpstr>
      <vt:lpstr>PowerPoint prezentacija</vt:lpstr>
      <vt:lpstr>Prijava učenika koji se upisuju u odjele za sportaše u ljetnome i jesenskome upisnom roku</vt:lpstr>
      <vt:lpstr>Ključni datumi</vt:lpstr>
      <vt:lpstr>Podrška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srednju školu</dc:title>
  <dc:creator>Mirjana Jurica</dc:creator>
  <cp:lastModifiedBy>Korisnik</cp:lastModifiedBy>
  <cp:revision>119</cp:revision>
  <dcterms:created xsi:type="dcterms:W3CDTF">2021-06-06T19:59:14Z</dcterms:created>
  <dcterms:modified xsi:type="dcterms:W3CDTF">2025-05-29T11:02:47Z</dcterms:modified>
</cp:coreProperties>
</file>