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75" r:id="rId9"/>
    <p:sldId id="258" r:id="rId10"/>
    <p:sldId id="259" r:id="rId11"/>
    <p:sldId id="261" r:id="rId12"/>
    <p:sldId id="263" r:id="rId13"/>
    <p:sldId id="265" r:id="rId14"/>
    <p:sldId id="267" r:id="rId15"/>
    <p:sldId id="269" r:id="rId16"/>
    <p:sldId id="271" r:id="rId17"/>
    <p:sldId id="273" r:id="rId18"/>
    <p:sldId id="282" r:id="rId19"/>
    <p:sldId id="283" r:id="rId20"/>
    <p:sldId id="300" r:id="rId21"/>
    <p:sldId id="285" r:id="rId22"/>
    <p:sldId id="289" r:id="rId23"/>
    <p:sldId id="287" r:id="rId24"/>
    <p:sldId id="291" r:id="rId25"/>
    <p:sldId id="293" r:id="rId26"/>
    <p:sldId id="295" r:id="rId27"/>
    <p:sldId id="297" r:id="rId28"/>
    <p:sldId id="299" r:id="rId29"/>
    <p:sldId id="301" r:id="rId30"/>
    <p:sldId id="302" r:id="rId31"/>
    <p:sldId id="304" r:id="rId32"/>
    <p:sldId id="306" r:id="rId33"/>
    <p:sldId id="308" r:id="rId34"/>
    <p:sldId id="309" r:id="rId35"/>
    <p:sldId id="310" r:id="rId36"/>
    <p:sldId id="311" r:id="rId37"/>
    <p:sldId id="313" r:id="rId38"/>
    <p:sldId id="315" r:id="rId39"/>
    <p:sldId id="316" r:id="rId40"/>
    <p:sldId id="31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List1!$A$2:$A$4</c:f>
              <c:strCache>
                <c:ptCount val="3"/>
                <c:pt idx="0">
                  <c:v>Učenici imaju osjećaj zajedništva</c:v>
                </c:pt>
                <c:pt idx="1">
                  <c:v>Postoje učenici s kojima se ostali ne druže</c:v>
                </c:pt>
                <c:pt idx="2">
                  <c:v>Učenici se boje nekih učenika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3.94</c:v>
                </c:pt>
                <c:pt idx="1">
                  <c:v>2.44</c:v>
                </c:pt>
                <c:pt idx="2">
                  <c:v>1.44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AB-444F-9649-DCA6E31C00E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List1!$A$2:$A$4</c:f>
              <c:strCache>
                <c:ptCount val="3"/>
                <c:pt idx="0">
                  <c:v>Učenici imaju osjećaj zajedništva</c:v>
                </c:pt>
                <c:pt idx="1">
                  <c:v>Postoje učenici s kojima se ostali ne druže</c:v>
                </c:pt>
                <c:pt idx="2">
                  <c:v>Učenici se boje nekih učenika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3.82</c:v>
                </c:pt>
                <c:pt idx="1">
                  <c:v>3.11</c:v>
                </c:pt>
                <c:pt idx="2">
                  <c:v>2.57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AB-444F-9649-DCA6E31C0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66944"/>
        <c:axId val="115145472"/>
      </c:barChart>
      <c:catAx>
        <c:axId val="3246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145472"/>
        <c:crosses val="autoZero"/>
        <c:auto val="1"/>
        <c:lblAlgn val="ctr"/>
        <c:lblOffset val="100"/>
        <c:noMultiLvlLbl val="0"/>
      </c:catAx>
      <c:valAx>
        <c:axId val="115145472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3246694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7689954196901858"/>
          <c:y val="6.2166161922067434E-2"/>
          <c:w val="0.31166254953424938"/>
          <c:h val="0.1423343428225318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Roditeljske sastanke dobro osmišljavam i obaviještavam roditelje na vrijeme</c:v>
                </c:pt>
                <c:pt idx="1">
                  <c:v>Organiziram radionice i susrete na kojima roditelji stječu nova znanja</c:v>
                </c:pt>
                <c:pt idx="2">
                  <c:v>Dobro surađujem s roditeljima</c:v>
                </c:pt>
                <c:pt idx="3">
                  <c:v>Roditelji učenika u mom razrednom  odjelu upoznati su s radom i odlukama Vijeća roditelja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3.07</c:v>
                </c:pt>
                <c:pt idx="2">
                  <c:v>4.5999999999999996</c:v>
                </c:pt>
                <c:pt idx="3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Roditeljske sastanke dobro osmišljavam i obaviještavam roditelje na vrijeme</c:v>
                </c:pt>
                <c:pt idx="1">
                  <c:v>Organiziram radionice i susrete na kojima roditelji stječu nova znanja</c:v>
                </c:pt>
                <c:pt idx="2">
                  <c:v>Dobro surađujem s roditeljima</c:v>
                </c:pt>
                <c:pt idx="3">
                  <c:v>Roditelji učenika u mom razrednom  odjelu upoznati su s radom i odlukama Vijeća roditelja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4.46</c:v>
                </c:pt>
                <c:pt idx="1">
                  <c:v>2.25</c:v>
                </c:pt>
                <c:pt idx="2">
                  <c:v>4.5</c:v>
                </c:pt>
                <c:pt idx="3">
                  <c:v>4.29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614336"/>
        <c:axId val="128124608"/>
      </c:barChart>
      <c:catAx>
        <c:axId val="113614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124608"/>
        <c:crosses val="autoZero"/>
        <c:auto val="1"/>
        <c:lblAlgn val="ctr"/>
        <c:lblOffset val="100"/>
        <c:noMultiLvlLbl val="0"/>
      </c:catAx>
      <c:valAx>
        <c:axId val="128124608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13614336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303579309223514E-2"/>
          <c:y val="4.8685846961437518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Družim se s učenicima iz razreda</c:v>
                </c:pt>
                <c:pt idx="1">
                  <c:v>U razredu smo složni</c:v>
                </c:pt>
                <c:pt idx="2">
                  <c:v>U razredu ima učenika s kojima se drugi ne druže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4.2300000000000004</c:v>
                </c:pt>
                <c:pt idx="1">
                  <c:v>3.66</c:v>
                </c:pt>
                <c:pt idx="2">
                  <c:v>2.68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7.,8.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Družim se s učenicima iz razreda</c:v>
                </c:pt>
                <c:pt idx="1">
                  <c:v>U razredu smo složni</c:v>
                </c:pt>
                <c:pt idx="2">
                  <c:v>U razredu ima učenika s kojima se drugi ne druže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4.43</c:v>
                </c:pt>
                <c:pt idx="1">
                  <c:v>3.26</c:v>
                </c:pt>
                <c:pt idx="2">
                  <c:v>3.35</c:v>
                </c:pt>
                <c:pt idx="3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71232"/>
        <c:axId val="128128640"/>
      </c:barChart>
      <c:catAx>
        <c:axId val="12707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128640"/>
        <c:crosses val="autoZero"/>
        <c:auto val="1"/>
        <c:lblAlgn val="ctr"/>
        <c:lblOffset val="100"/>
        <c:noMultiLvlLbl val="0"/>
      </c:catAx>
      <c:valAx>
        <c:axId val="128128640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07123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303579309223514E-2"/>
          <c:y val="4.8685846961437518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2"/>
                <c:pt idx="0">
                  <c:v>Bojim se nekih učenika</c:v>
                </c:pt>
                <c:pt idx="1">
                  <c:v>U školi se osjećam sigurno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1.29</c:v>
                </c:pt>
                <c:pt idx="1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7.,8.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2"/>
                <c:pt idx="0">
                  <c:v>Bojim se nekih učenika</c:v>
                </c:pt>
                <c:pt idx="1">
                  <c:v>U školi se osjećam sigurno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1.25</c:v>
                </c:pt>
                <c:pt idx="1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69184"/>
        <c:axId val="128163840"/>
      </c:barChart>
      <c:catAx>
        <c:axId val="12706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163840"/>
        <c:crosses val="autoZero"/>
        <c:auto val="1"/>
        <c:lblAlgn val="ctr"/>
        <c:lblOffset val="100"/>
        <c:noMultiLvlLbl val="0"/>
      </c:catAx>
      <c:valAx>
        <c:axId val="128163840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06918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 školi se osjećam uspješno</c:v>
                </c:pt>
                <c:pt idx="1">
                  <c:v>U školi nas uče da pomažemo jedni drugima</c:v>
                </c:pt>
                <c:pt idx="2">
                  <c:v>Volim ići u školu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3.84</c:v>
                </c:pt>
                <c:pt idx="1">
                  <c:v>4.6100000000000003</c:v>
                </c:pt>
                <c:pt idx="2">
                  <c:v>3.08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 školi se osjećam uspješno</c:v>
                </c:pt>
                <c:pt idx="1">
                  <c:v>U školi nas uče da pomažemo jedni drugima</c:v>
                </c:pt>
                <c:pt idx="2">
                  <c:v>Volim ići u školu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3.47</c:v>
                </c:pt>
                <c:pt idx="1">
                  <c:v>4.13</c:v>
                </c:pt>
                <c:pt idx="2">
                  <c:v>2.2200000000000002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71744"/>
        <c:axId val="128166144"/>
      </c:barChart>
      <c:catAx>
        <c:axId val="12707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166144"/>
        <c:crosses val="autoZero"/>
        <c:auto val="1"/>
        <c:lblAlgn val="ctr"/>
        <c:lblOffset val="100"/>
        <c:noMultiLvlLbl val="0"/>
      </c:catAx>
      <c:valAx>
        <c:axId val="128166144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07174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Učiteljica se prema svima ponaša s poštovanjem</c:v>
                </c:pt>
                <c:pt idx="1">
                  <c:v>Učiteljica nam se ispriča kada pogriješi</c:v>
                </c:pt>
                <c:pt idx="2">
                  <c:v>Kad u razredu nastanu problemi, učiteljica nas pita kako bi ih riješili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4.42</c:v>
                </c:pt>
                <c:pt idx="1">
                  <c:v>4.34</c:v>
                </c:pt>
                <c:pt idx="2">
                  <c:v>3.91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Učiteljica se prema svima ponaša s poštovanjem</c:v>
                </c:pt>
                <c:pt idx="1">
                  <c:v>Učiteljica nam se ispriča kada pogriješi</c:v>
                </c:pt>
                <c:pt idx="2">
                  <c:v>Kad u razredu nastanu problemi, učiteljica nas pita kako bi ih riješili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3.54</c:v>
                </c:pt>
                <c:pt idx="1">
                  <c:v>3.55</c:v>
                </c:pt>
                <c:pt idx="2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72768"/>
        <c:axId val="128168448"/>
      </c:barChart>
      <c:catAx>
        <c:axId val="12707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168448"/>
        <c:crosses val="autoZero"/>
        <c:auto val="1"/>
        <c:lblAlgn val="ctr"/>
        <c:lblOffset val="100"/>
        <c:noMultiLvlLbl val="0"/>
      </c:catAx>
      <c:valAx>
        <c:axId val="128168448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07276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 razredu mogu reći što mislim</c:v>
                </c:pt>
                <c:pt idx="1">
                  <c:v>Učitelji se pridržavaju naših dogovora</c:v>
                </c:pt>
                <c:pt idx="2">
                  <c:v>Učiteljica me hvali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3.89</c:v>
                </c:pt>
                <c:pt idx="1">
                  <c:v>4.03</c:v>
                </c:pt>
                <c:pt idx="2">
                  <c:v>3.41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 razredu mogu reći što mislim</c:v>
                </c:pt>
                <c:pt idx="1">
                  <c:v>Učitelji se pridržavaju naših dogovora</c:v>
                </c:pt>
                <c:pt idx="2">
                  <c:v>Učiteljica me hvali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3.44</c:v>
                </c:pt>
                <c:pt idx="1">
                  <c:v>3.62</c:v>
                </c:pt>
                <c:pt idx="2">
                  <c:v>2.99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872384"/>
        <c:axId val="128170752"/>
      </c:barChart>
      <c:catAx>
        <c:axId val="13787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170752"/>
        <c:crosses val="autoZero"/>
        <c:auto val="1"/>
        <c:lblAlgn val="ctr"/>
        <c:lblOffset val="100"/>
        <c:noMultiLvlLbl val="0"/>
      </c:catAx>
      <c:valAx>
        <c:axId val="128170752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787238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Na satu mogu birati različite zadatke</c:v>
                </c:pt>
                <c:pt idx="1">
                  <c:v>Razumijem kada učiteljica nešto objašnjava</c:v>
                </c:pt>
                <c:pt idx="2">
                  <c:v>Kada nešto ne razumijem mogu slobodno pitati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1.9</c:v>
                </c:pt>
                <c:pt idx="1">
                  <c:v>4.13</c:v>
                </c:pt>
                <c:pt idx="2">
                  <c:v>4.58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Na satu mogu birati različite zadatke</c:v>
                </c:pt>
                <c:pt idx="1">
                  <c:v>Razumijem kada učiteljica nešto objašnjava</c:v>
                </c:pt>
                <c:pt idx="2">
                  <c:v>Kada nešto ne razumijem mogu slobodno pitati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2.65</c:v>
                </c:pt>
                <c:pt idx="1">
                  <c:v>3.73</c:v>
                </c:pt>
                <c:pt idx="2">
                  <c:v>4.22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23968"/>
        <c:axId val="137905280"/>
      </c:barChart>
      <c:catAx>
        <c:axId val="12712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905280"/>
        <c:crosses val="autoZero"/>
        <c:auto val="1"/>
        <c:lblAlgn val="ctr"/>
        <c:lblOffset val="100"/>
        <c:noMultiLvlLbl val="0"/>
      </c:catAx>
      <c:valAx>
        <c:axId val="137905280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12396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76675260725E-2"/>
          <c:y val="6.1506359781950334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Na nastavi povezujemo sadržaje različitih predmeta</c:v>
                </c:pt>
                <c:pt idx="1">
                  <c:v>U školi koristimo različita nastavna srdstva i pomagala</c:v>
                </c:pt>
                <c:pt idx="2">
                  <c:v>Učiteljica nam pokazuje tijekom učenja ono što je važno</c:v>
                </c:pt>
                <c:pt idx="3">
                  <c:v>Učitelji nas uče da zadatke možemo riješavati na više načina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3.4</c:v>
                </c:pt>
                <c:pt idx="1">
                  <c:v>2.0699999999999998</c:v>
                </c:pt>
                <c:pt idx="2">
                  <c:v>4.1100000000000003</c:v>
                </c:pt>
                <c:pt idx="3">
                  <c:v>4.1500000000000004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Na nastavi povezujemo sadržaje različitih predmeta</c:v>
                </c:pt>
                <c:pt idx="1">
                  <c:v>U školi koristimo različita nastavna srdstva i pomagala</c:v>
                </c:pt>
                <c:pt idx="2">
                  <c:v>Učiteljica nam pokazuje tijekom učenja ono što je važno</c:v>
                </c:pt>
                <c:pt idx="3">
                  <c:v>Učitelji nas uče da zadatke možemo riješavati na više načina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3.48</c:v>
                </c:pt>
                <c:pt idx="1">
                  <c:v>2.81</c:v>
                </c:pt>
                <c:pt idx="2">
                  <c:v>3.19</c:v>
                </c:pt>
                <c:pt idx="3">
                  <c:v>3.53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73792"/>
        <c:axId val="137907584"/>
      </c:barChart>
      <c:catAx>
        <c:axId val="12707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907584"/>
        <c:crosses val="autoZero"/>
        <c:auto val="1"/>
        <c:lblAlgn val="ctr"/>
        <c:lblOffset val="100"/>
        <c:noMultiLvlLbl val="0"/>
      </c:catAx>
      <c:valAx>
        <c:axId val="137907584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07379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76675260725E-2"/>
          <c:y val="6.1506359781950334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 mi kažu koju sam ocjenu dobio</c:v>
                </c:pt>
                <c:pt idx="1">
                  <c:v>Jasno mi je što tebam znati i učiti da bih dobio dobru ocjenu</c:v>
                </c:pt>
                <c:pt idx="2">
                  <c:v>Učitelji su pravedni u ocjenjivanju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4.5599999999999996</c:v>
                </c:pt>
                <c:pt idx="1">
                  <c:v>4.38</c:v>
                </c:pt>
                <c:pt idx="2">
                  <c:v>4.22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 mi kažu koju sam ocjenu dobio</c:v>
                </c:pt>
                <c:pt idx="1">
                  <c:v>Jasno mi je što tebam znati i učiti da bih dobio dobru ocjenu</c:v>
                </c:pt>
                <c:pt idx="2">
                  <c:v>Učitelji su pravedni u ocjenjivanju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4.57</c:v>
                </c:pt>
                <c:pt idx="1">
                  <c:v>3.99</c:v>
                </c:pt>
                <c:pt idx="2">
                  <c:v>3.23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24992"/>
        <c:axId val="137909888"/>
      </c:barChart>
      <c:catAx>
        <c:axId val="12712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909888"/>
        <c:crosses val="autoZero"/>
        <c:auto val="1"/>
        <c:lblAlgn val="ctr"/>
        <c:lblOffset val="100"/>
        <c:noMultiLvlLbl val="0"/>
      </c:catAx>
      <c:valAx>
        <c:axId val="137909888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12499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303579309223514E-2"/>
          <c:y val="4.8685846961437518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Moje dijete se druži s mnogo prijatelja iz razeda</c:v>
                </c:pt>
                <c:pt idx="1">
                  <c:v>Djeca iz razreda mog djeteta osjećaju zajedništvo</c:v>
                </c:pt>
                <c:pt idx="2">
                  <c:v>U razredu ima djece s kojima se drugi ne druže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3.58</c:v>
                </c:pt>
                <c:pt idx="1">
                  <c:v>3.76</c:v>
                </c:pt>
                <c:pt idx="2">
                  <c:v>2.77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7.,8.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Moje dijete se druži s mnogo prijatelja iz razeda</c:v>
                </c:pt>
                <c:pt idx="1">
                  <c:v>Djeca iz razreda mog djeteta osjećaju zajedništvo</c:v>
                </c:pt>
                <c:pt idx="2">
                  <c:v>U razredu ima djece s kojima se drugi ne druže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3.94</c:v>
                </c:pt>
                <c:pt idx="1">
                  <c:v>3.41</c:v>
                </c:pt>
                <c:pt idx="2">
                  <c:v>2.71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37088"/>
        <c:axId val="137946240"/>
      </c:barChart>
      <c:catAx>
        <c:axId val="138137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946240"/>
        <c:crosses val="autoZero"/>
        <c:auto val="1"/>
        <c:lblAlgn val="ctr"/>
        <c:lblOffset val="100"/>
        <c:noMultiLvlLbl val="0"/>
      </c:catAx>
      <c:valAx>
        <c:axId val="137946240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13708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List1!$A$2:$A$3</c:f>
              <c:strCache>
                <c:ptCount val="2"/>
                <c:pt idx="0">
                  <c:v>Učenici vole školu</c:v>
                </c:pt>
                <c:pt idx="1">
                  <c:v>Učenici se plaše neuspjeha u školi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4.0599999999999996</c:v>
                </c:pt>
                <c:pt idx="1">
                  <c:v>2.75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33-4A2C-90DB-1C990DB1AD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List1!$A$2:$A$3</c:f>
              <c:strCache>
                <c:ptCount val="2"/>
                <c:pt idx="0">
                  <c:v>Učenici vole školu</c:v>
                </c:pt>
                <c:pt idx="1">
                  <c:v>Učenici se plaše neuspjeha u školi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3.39</c:v>
                </c:pt>
                <c:pt idx="1">
                  <c:v>3.25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33-4A2C-90DB-1C990DB1A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17824"/>
        <c:axId val="115146048"/>
      </c:barChart>
      <c:catAx>
        <c:axId val="3111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146048"/>
        <c:crosses val="autoZero"/>
        <c:auto val="1"/>
        <c:lblAlgn val="ctr"/>
        <c:lblOffset val="100"/>
        <c:noMultiLvlLbl val="0"/>
      </c:catAx>
      <c:valAx>
        <c:axId val="115146048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3111782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7689954196901891"/>
          <c:y val="6.2166161922067455E-2"/>
          <c:w val="0.31166254953424954"/>
          <c:h val="0.1423343428225319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303579309223514E-2"/>
          <c:y val="4.8685846961437518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2"/>
                <c:pt idx="0">
                  <c:v>Moje dijete se boji nekih učenika</c:v>
                </c:pt>
                <c:pt idx="1">
                  <c:v>Moje dijete u školi se osjeća sigurno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1.41</c:v>
                </c:pt>
                <c:pt idx="1">
                  <c:v>4.63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7.,8.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2"/>
                <c:pt idx="0">
                  <c:v>Moje dijete se boji nekih učenika</c:v>
                </c:pt>
                <c:pt idx="1">
                  <c:v>Moje dijete u školi se osjeća sigurno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1.18</c:v>
                </c:pt>
                <c:pt idx="1">
                  <c:v>4.29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874944"/>
        <c:axId val="137948544"/>
      </c:barChart>
      <c:catAx>
        <c:axId val="137874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948544"/>
        <c:crosses val="autoZero"/>
        <c:auto val="1"/>
        <c:lblAlgn val="ctr"/>
        <c:lblOffset val="100"/>
        <c:noMultiLvlLbl val="0"/>
      </c:catAx>
      <c:valAx>
        <c:axId val="137948544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787494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Moje dijete se osjeća uspješno u školi</c:v>
                </c:pt>
                <c:pt idx="1">
                  <c:v>Moje dijete voli ići u školu</c:v>
                </c:pt>
                <c:pt idx="2">
                  <c:v>Moje dijete izbjegava odlazak u školu kada nije spremno</c:v>
                </c:pt>
                <c:pt idx="3">
                  <c:v>Moje dijete se plaši neuspjeha u školi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4.13</c:v>
                </c:pt>
                <c:pt idx="1">
                  <c:v>3.81</c:v>
                </c:pt>
                <c:pt idx="2">
                  <c:v>1.41</c:v>
                </c:pt>
                <c:pt idx="3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Moje dijete se osjeća uspješno u školi</c:v>
                </c:pt>
                <c:pt idx="1">
                  <c:v>Moje dijete voli ići u školu</c:v>
                </c:pt>
                <c:pt idx="2">
                  <c:v>Moje dijete izbjegava odlazak u školu kada nije spremno</c:v>
                </c:pt>
                <c:pt idx="3">
                  <c:v>Moje dijete se plaši neuspjeha u školi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3.65</c:v>
                </c:pt>
                <c:pt idx="1">
                  <c:v>3.18</c:v>
                </c:pt>
                <c:pt idx="2">
                  <c:v>1.1200000000000001</c:v>
                </c:pt>
                <c:pt idx="3">
                  <c:v>2.44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36256"/>
        <c:axId val="137950848"/>
      </c:barChart>
      <c:catAx>
        <c:axId val="138336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7950848"/>
        <c:crosses val="autoZero"/>
        <c:auto val="1"/>
        <c:lblAlgn val="ctr"/>
        <c:lblOffset val="100"/>
        <c:noMultiLvlLbl val="0"/>
      </c:catAx>
      <c:valAx>
        <c:axId val="137950848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336256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Učiteljica se prema svima ponaša s poštovanjem</c:v>
                </c:pt>
                <c:pt idx="1">
                  <c:v>Učiteljica potiče i ohrabruje učenike da iznose svoje mišljenje</c:v>
                </c:pt>
                <c:pt idx="2">
                  <c:v>Učiteljica hvali moje dijete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4.62</c:v>
                </c:pt>
                <c:pt idx="1">
                  <c:v>4.3600000000000003</c:v>
                </c:pt>
                <c:pt idx="2">
                  <c:v>4.17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Učiteljica se prema svima ponaša s poštovanjem</c:v>
                </c:pt>
                <c:pt idx="1">
                  <c:v>Učiteljica potiče i ohrabruje učenike da iznose svoje mišljenje</c:v>
                </c:pt>
                <c:pt idx="2">
                  <c:v>Učiteljica hvali moje dijete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3.47</c:v>
                </c:pt>
                <c:pt idx="1">
                  <c:v>3.56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36768"/>
        <c:axId val="138452992"/>
      </c:barChart>
      <c:catAx>
        <c:axId val="138336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452992"/>
        <c:crosses val="autoZero"/>
        <c:auto val="1"/>
        <c:lblAlgn val="ctr"/>
        <c:lblOffset val="100"/>
        <c:noMultiLvlLbl val="0"/>
      </c:catAx>
      <c:valAx>
        <c:axId val="138452992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33676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Učitelji se pridržavaju dogovora s djecom</c:v>
                </c:pt>
                <c:pt idx="1">
                  <c:v>Učiteljica razgovara s djecom i izvan nastave</c:v>
                </c:pt>
                <c:pt idx="2">
                  <c:v>Učiteljica se ispriča djeci kad pogriješi</c:v>
                </c:pt>
                <c:pt idx="3">
                  <c:v>Kad u razredu nastanu problemi učiteljica ih rješava zajedno s učenicima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4.59</c:v>
                </c:pt>
                <c:pt idx="1">
                  <c:v>3.53</c:v>
                </c:pt>
                <c:pt idx="2">
                  <c:v>4.26</c:v>
                </c:pt>
                <c:pt idx="3">
                  <c:v>4.59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Učitelji se pridržavaju dogovora s djecom</c:v>
                </c:pt>
                <c:pt idx="1">
                  <c:v>Učiteljica razgovara s djecom i izvan nastave</c:v>
                </c:pt>
                <c:pt idx="2">
                  <c:v>Učiteljica se ispriča djeci kad pogriješi</c:v>
                </c:pt>
                <c:pt idx="3">
                  <c:v>Kad u razredu nastanu problemi učiteljica ih rješava zajedno s učenicima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3.94</c:v>
                </c:pt>
                <c:pt idx="1">
                  <c:v>2.91</c:v>
                </c:pt>
                <c:pt idx="2">
                  <c:v>2.85</c:v>
                </c:pt>
                <c:pt idx="3">
                  <c:v>3.94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64096"/>
        <c:axId val="138455296"/>
      </c:barChart>
      <c:catAx>
        <c:axId val="138564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455296"/>
        <c:crosses val="autoZero"/>
        <c:auto val="1"/>
        <c:lblAlgn val="ctr"/>
        <c:lblOffset val="100"/>
        <c:noMultiLvlLbl val="0"/>
      </c:catAx>
      <c:valAx>
        <c:axId val="138455296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564096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Kada nešto ne razumije moje dijete  može pitati učiteljicu</c:v>
                </c:pt>
                <c:pt idx="1">
                  <c:v>Moje dijete razumije sadržaje koje objašnjava učiteljica</c:v>
                </c:pt>
                <c:pt idx="2">
                  <c:v>Učiteljica povezuje sadržaje različitih hpredmeta</c:v>
                </c:pt>
                <c:pt idx="3">
                  <c:v>Djeca uče istražujući i izvodeći pokuse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4.71</c:v>
                </c:pt>
                <c:pt idx="1">
                  <c:v>4.29</c:v>
                </c:pt>
                <c:pt idx="2">
                  <c:v>3.67</c:v>
                </c:pt>
                <c:pt idx="3">
                  <c:v>3.04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Kada nešto ne razumije moje dijete  može pitati učiteljicu</c:v>
                </c:pt>
                <c:pt idx="1">
                  <c:v>Moje dijete razumije sadržaje koje objašnjava učiteljica</c:v>
                </c:pt>
                <c:pt idx="2">
                  <c:v>Učiteljica povezuje sadržaje različitih hpredmeta</c:v>
                </c:pt>
                <c:pt idx="3">
                  <c:v>Djeca uče istražujući i izvodeći pokuse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4.0599999999999996</c:v>
                </c:pt>
                <c:pt idx="1">
                  <c:v>3.82</c:v>
                </c:pt>
                <c:pt idx="2">
                  <c:v>3.24</c:v>
                </c:pt>
                <c:pt idx="3">
                  <c:v>2.76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65632"/>
        <c:axId val="138457600"/>
      </c:barChart>
      <c:catAx>
        <c:axId val="138565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457600"/>
        <c:crosses val="autoZero"/>
        <c:auto val="1"/>
        <c:lblAlgn val="ctr"/>
        <c:lblOffset val="100"/>
        <c:noMultiLvlLbl val="0"/>
      </c:catAx>
      <c:valAx>
        <c:axId val="138457600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56563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Djeca u školi koriste različita nastavna sredstva i izvore učenja</c:v>
                </c:pt>
                <c:pt idx="1">
                  <c:v>Moje dijete treba pomoć pri rješavanju D.Z.</c:v>
                </c:pt>
                <c:pt idx="2">
                  <c:v>Moje dijete u školi uči da zadatke može rješavati na više načina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2.52</c:v>
                </c:pt>
                <c:pt idx="1">
                  <c:v>2.4</c:v>
                </c:pt>
                <c:pt idx="2">
                  <c:v>3.87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Djeca u školi koriste različita nastavna sredstva i izvore učenja</c:v>
                </c:pt>
                <c:pt idx="1">
                  <c:v>Moje dijete treba pomoć pri rješavanju D.Z.</c:v>
                </c:pt>
                <c:pt idx="2">
                  <c:v>Moje dijete u školi uči da zadatke može rješavati na više načina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2.69</c:v>
                </c:pt>
                <c:pt idx="1">
                  <c:v>2.21</c:v>
                </c:pt>
                <c:pt idx="2">
                  <c:v>3.21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65120"/>
        <c:axId val="138459904"/>
      </c:barChart>
      <c:catAx>
        <c:axId val="13856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459904"/>
        <c:crosses val="autoZero"/>
        <c:auto val="1"/>
        <c:lblAlgn val="ctr"/>
        <c:lblOffset val="100"/>
        <c:noMultiLvlLbl val="0"/>
      </c:catAx>
      <c:valAx>
        <c:axId val="138459904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56512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Roditeljsk sastanci su dobro osmišljeni</c:v>
                </c:pt>
                <c:pt idx="1">
                  <c:v>U školi uzimaju u obzir moje mišljenje o razvoju i napredovanju mog djeteta</c:v>
                </c:pt>
                <c:pt idx="2">
                  <c:v>Učiteljica organizira susrete na kojima stječemo nova znanja i vještine u odgoju djece</c:v>
                </c:pt>
                <c:pt idx="3">
                  <c:v>Imam mogućnost razgovarati s predmetnim učiteljem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4.58</c:v>
                </c:pt>
                <c:pt idx="1">
                  <c:v>4.1500000000000004</c:v>
                </c:pt>
                <c:pt idx="2">
                  <c:v>2.1</c:v>
                </c:pt>
                <c:pt idx="3">
                  <c:v>4.0199999999999996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Roditeljsk sastanci su dobro osmišljeni</c:v>
                </c:pt>
                <c:pt idx="1">
                  <c:v>U školi uzimaju u obzir moje mišljenje o razvoju i napredovanju mog djeteta</c:v>
                </c:pt>
                <c:pt idx="2">
                  <c:v>Učiteljica organizira susrete na kojima stječemo nova znanja i vještine u odgoju djece</c:v>
                </c:pt>
                <c:pt idx="3">
                  <c:v>Imam mogućnost razgovarati s predmetnim učiteljem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4.5199999999999996</c:v>
                </c:pt>
                <c:pt idx="1">
                  <c:v>3.41</c:v>
                </c:pt>
                <c:pt idx="2">
                  <c:v>1.83</c:v>
                </c:pt>
                <c:pt idx="3">
                  <c:v>4.1399999999999997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66144"/>
        <c:axId val="139019392"/>
      </c:barChart>
      <c:catAx>
        <c:axId val="13856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9019392"/>
        <c:crosses val="autoZero"/>
        <c:auto val="1"/>
        <c:lblAlgn val="ctr"/>
        <c:lblOffset val="100"/>
        <c:noMultiLvlLbl val="0"/>
      </c:catAx>
      <c:valAx>
        <c:axId val="139019392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56614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Učiteljica me obaviještava o svim aktivnostima škole</c:v>
                </c:pt>
                <c:pt idx="1">
                  <c:v>Upoznat sam s radom Vijeća roditelja</c:v>
                </c:pt>
                <c:pt idx="2">
                  <c:v>Dobro surađujem s učiteljicom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4.22</c:v>
                </c:pt>
                <c:pt idx="1">
                  <c:v>3.45</c:v>
                </c:pt>
                <c:pt idx="2">
                  <c:v>4.53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Učiteljica me obaviještava o svim aktivnostima škole</c:v>
                </c:pt>
                <c:pt idx="1">
                  <c:v>Upoznat sam s radom Vijeća roditelja</c:v>
                </c:pt>
                <c:pt idx="2">
                  <c:v>Dobro surađujem s učiteljicom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3.69</c:v>
                </c:pt>
                <c:pt idx="1">
                  <c:v>2.93</c:v>
                </c:pt>
                <c:pt idx="2">
                  <c:v>4.76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08032"/>
        <c:axId val="139021696"/>
      </c:barChart>
      <c:catAx>
        <c:axId val="139308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9021696"/>
        <c:crosses val="autoZero"/>
        <c:auto val="1"/>
        <c:lblAlgn val="ctr"/>
        <c:lblOffset val="100"/>
        <c:noMultiLvlLbl val="0"/>
      </c:catAx>
      <c:valAx>
        <c:axId val="139021696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930803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76675260725E-2"/>
          <c:y val="6.1506359781950334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4.,5.,6. RAZREDI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dobije dobru ocjenu</c:v>
                </c:pt>
                <c:pt idx="2">
                  <c:v>Moje dijete ima priliku reći što misli o svome uratku</c:v>
                </c:pt>
                <c:pt idx="3">
                  <c:v>Učiteljica kaže što treba napraviti da bi ocjena bila bolja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4.75</c:v>
                </c:pt>
                <c:pt idx="1">
                  <c:v>4.67</c:v>
                </c:pt>
                <c:pt idx="2">
                  <c:v>4.08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7.8. RAZREDI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dobije dobru ocjenu</c:v>
                </c:pt>
                <c:pt idx="2">
                  <c:v>Moje dijete ima priliku reći što misli o svome uratku</c:v>
                </c:pt>
                <c:pt idx="3">
                  <c:v>Učiteljica kaže što treba napraviti da bi ocjena bila bolja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4.2699999999999996</c:v>
                </c:pt>
                <c:pt idx="1">
                  <c:v>4.1399999999999997</c:v>
                </c:pt>
                <c:pt idx="2">
                  <c:v>2.97</c:v>
                </c:pt>
                <c:pt idx="3">
                  <c:v>3.62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67168"/>
        <c:axId val="139024000"/>
      </c:barChart>
      <c:catAx>
        <c:axId val="138567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9024000"/>
        <c:crosses val="autoZero"/>
        <c:auto val="1"/>
        <c:lblAlgn val="ctr"/>
        <c:lblOffset val="100"/>
        <c:noMultiLvlLbl val="0"/>
      </c:catAx>
      <c:valAx>
        <c:axId val="139024000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3856716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Razumijem potrebe i probleme učenika</c:v>
                </c:pt>
                <c:pt idx="1">
                  <c:v>Hvalim učenike</c:v>
                </c:pt>
                <c:pt idx="2">
                  <c:v>Pridržavam se dogovora s učenicima</c:v>
                </c:pt>
                <c:pt idx="3">
                  <c:v>S učenicima razgovaram izvan nastave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4.2</c:v>
                </c:pt>
                <c:pt idx="1">
                  <c:v>4.6900000000000004</c:v>
                </c:pt>
                <c:pt idx="2">
                  <c:v>4.93</c:v>
                </c:pt>
                <c:pt idx="3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4"/>
                <c:pt idx="0">
                  <c:v>Razumijem potrebe i probleme učenika</c:v>
                </c:pt>
                <c:pt idx="1">
                  <c:v>Hvalim učenike</c:v>
                </c:pt>
                <c:pt idx="2">
                  <c:v>Pridržavam se dogovora s učenicima</c:v>
                </c:pt>
                <c:pt idx="3">
                  <c:v>S učenicima razgovaram izvan nastave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4.18</c:v>
                </c:pt>
                <c:pt idx="1">
                  <c:v>4.57</c:v>
                </c:pt>
                <c:pt idx="2">
                  <c:v>5</c:v>
                </c:pt>
                <c:pt idx="3">
                  <c:v>3.75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39552"/>
        <c:axId val="34371776"/>
      </c:barChart>
      <c:catAx>
        <c:axId val="3643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371776"/>
        <c:crosses val="autoZero"/>
        <c:auto val="1"/>
        <c:lblAlgn val="ctr"/>
        <c:lblOffset val="100"/>
        <c:noMultiLvlLbl val="0"/>
      </c:catAx>
      <c:valAx>
        <c:axId val="34371776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3643955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Razumijem potrebe i probleme učenika</c:v>
                </c:pt>
                <c:pt idx="1">
                  <c:v>Kad u razredu nastanu problemi pitam učenike kako bi ih riješili</c:v>
                </c:pt>
                <c:pt idx="2">
                  <c:v>Kad učenici trebaju moju pomoć, mogu mi se obratiti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4.2</c:v>
                </c:pt>
                <c:pt idx="1">
                  <c:v>4.07</c:v>
                </c:pt>
                <c:pt idx="2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Razumijem potrebe i probleme učenika</c:v>
                </c:pt>
                <c:pt idx="1">
                  <c:v>Kad u razredu nastanu problemi pitam učenike kako bi ih riješili</c:v>
                </c:pt>
                <c:pt idx="2">
                  <c:v>Kad učenici trebaju moju pomoć, mogu mi se obratiti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4.18</c:v>
                </c:pt>
                <c:pt idx="1">
                  <c:v>3.82</c:v>
                </c:pt>
                <c:pt idx="2">
                  <c:v>4.93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38528"/>
        <c:axId val="70691648"/>
      </c:barChart>
      <c:catAx>
        <c:axId val="3643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691648"/>
        <c:crosses val="autoZero"/>
        <c:auto val="1"/>
        <c:lblAlgn val="ctr"/>
        <c:lblOffset val="100"/>
        <c:noMultiLvlLbl val="0"/>
      </c:catAx>
      <c:valAx>
        <c:axId val="70691648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3643852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Na nastavi integriram sadržaje različitih predmeta</c:v>
                </c:pt>
                <c:pt idx="1">
                  <c:v>Moja nastava je istraživačka</c:v>
                </c:pt>
                <c:pt idx="2">
                  <c:v>Za bolje razumijevanje koristim se različitim nastavnim sredstvima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3.83</c:v>
                </c:pt>
                <c:pt idx="1">
                  <c:v>3.12</c:v>
                </c:pt>
                <c:pt idx="2">
                  <c:v>3.93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Na nastavi integriram sadržaje različitih predmeta</c:v>
                </c:pt>
                <c:pt idx="1">
                  <c:v>Moja nastava je istraživačka</c:v>
                </c:pt>
                <c:pt idx="2">
                  <c:v>Za bolje razumijevanje koristim se različitim nastavnim sredstvima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4.2699999999999996</c:v>
                </c:pt>
                <c:pt idx="1">
                  <c:v>3.47</c:v>
                </c:pt>
                <c:pt idx="2">
                  <c:v>3.96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65408"/>
        <c:axId val="70692224"/>
      </c:barChart>
      <c:catAx>
        <c:axId val="32465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692224"/>
        <c:crosses val="autoZero"/>
        <c:auto val="1"/>
        <c:lblAlgn val="ctr"/>
        <c:lblOffset val="100"/>
        <c:noMultiLvlLbl val="0"/>
      </c:catAx>
      <c:valAx>
        <c:axId val="70692224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3246540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Objektivno ocjenjujem</c:v>
                </c:pt>
                <c:pt idx="1">
                  <c:v>Učenike unaprijed upoznajem s time što treba znati za koju ocjenu</c:v>
                </c:pt>
                <c:pt idx="2">
                  <c:v>Pitam učenike što misle o svom uratku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4.7300000000000004</c:v>
                </c:pt>
                <c:pt idx="1">
                  <c:v>4.8</c:v>
                </c:pt>
                <c:pt idx="2">
                  <c:v>4.33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Objektivno ocjenjujem</c:v>
                </c:pt>
                <c:pt idx="1">
                  <c:v>Učenike unaprijed upoznajem s time što treba znati za koju ocjenu</c:v>
                </c:pt>
                <c:pt idx="2">
                  <c:v>Pitam učenike što misle o svom uratku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4.58</c:v>
                </c:pt>
                <c:pt idx="1">
                  <c:v>4.83</c:v>
                </c:pt>
                <c:pt idx="2">
                  <c:v>3.96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86144"/>
        <c:axId val="115142592"/>
      </c:barChart>
      <c:catAx>
        <c:axId val="3648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142592"/>
        <c:crosses val="autoZero"/>
        <c:auto val="1"/>
        <c:lblAlgn val="ctr"/>
        <c:lblOffset val="100"/>
        <c:noMultiLvlLbl val="0"/>
      </c:catAx>
      <c:valAx>
        <c:axId val="115142592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3648614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Roditeljima dajem jasne upute kako najbolje mogu pmoći svome djetetu pri učenju</c:v>
                </c:pt>
                <c:pt idx="1">
                  <c:v>Uzimam u obzir mišljenje roditelja o razvoju i napredovanu njihovog djeteta</c:v>
                </c:pt>
                <c:pt idx="2">
                  <c:v>Roditelji imaju mogućnost razgovarati s predmetnim nastavnicima svoga djeteta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4.47</c:v>
                </c:pt>
                <c:pt idx="1">
                  <c:v>3.07</c:v>
                </c:pt>
                <c:pt idx="2">
                  <c:v>4.53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Roditeljima dajem jasne upute kako najbolje mogu pmoći svome djetetu pri učenju</c:v>
                </c:pt>
                <c:pt idx="1">
                  <c:v>Uzimam u obzir mišljenje roditelja o razvoju i napredovanu njihovog djeteta</c:v>
                </c:pt>
                <c:pt idx="2">
                  <c:v>Roditelji imaju mogućnost razgovarati s predmetnim nastavnicima svoga djeteta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4.33</c:v>
                </c:pt>
                <c:pt idx="1">
                  <c:v>4.04</c:v>
                </c:pt>
                <c:pt idx="2">
                  <c:v>4.88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85120"/>
        <c:axId val="116083520"/>
      </c:barChart>
      <c:catAx>
        <c:axId val="3648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083520"/>
        <c:crosses val="autoZero"/>
        <c:auto val="1"/>
        <c:lblAlgn val="ctr"/>
        <c:lblOffset val="100"/>
        <c:noMultiLvlLbl val="0"/>
      </c:catAx>
      <c:valAx>
        <c:axId val="116083520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3648512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S kolegicama planiram integraciju nastavnih sadržaja iz različitih predmeta</c:v>
                </c:pt>
                <c:pt idx="1">
                  <c:v>U našoj školi je poticajno radno ozračje</c:v>
                </c:pt>
                <c:pt idx="2">
                  <c:v>Ravnatelj i stručni suradnici podržavaju kvalitetan rad djelatnika škole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4.2699999999999996</c:v>
                </c:pt>
                <c:pt idx="1">
                  <c:v>4.4000000000000004</c:v>
                </c:pt>
                <c:pt idx="2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3"/>
                <c:pt idx="0">
                  <c:v>S kolegicama planiram integraciju nastavnih sadržaja iz različitih predmeta</c:v>
                </c:pt>
                <c:pt idx="1">
                  <c:v>U našoj školi je poticajno radno ozračje</c:v>
                </c:pt>
                <c:pt idx="2">
                  <c:v>Ravnatelj i stručni suradnici podržavaju kvalitetan rad djelatnika škole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3.46</c:v>
                </c:pt>
                <c:pt idx="1">
                  <c:v>4.29</c:v>
                </c:pt>
                <c:pt idx="2">
                  <c:v>4.33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611264"/>
        <c:axId val="116085824"/>
      </c:barChart>
      <c:catAx>
        <c:axId val="11361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085824"/>
        <c:crosses val="autoZero"/>
        <c:auto val="1"/>
        <c:lblAlgn val="ctr"/>
        <c:lblOffset val="100"/>
        <c:noMultiLvlLbl val="0"/>
      </c:catAx>
      <c:valAx>
        <c:axId val="116085824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1361126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13808690580345E-2"/>
          <c:y val="5.3814052089642642E-2"/>
          <c:w val="0.92619483328472829"/>
          <c:h val="0.66259418534221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RAZREDNA NASTAVA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List1!$A$2:$A$5</c:f>
              <c:strCache>
                <c:ptCount val="2"/>
                <c:pt idx="0">
                  <c:v>Imam na  raspolaganju potrebna i funkcionalna nastavna sredstva</c:v>
                </c:pt>
                <c:pt idx="1">
                  <c:v>Imam odgovarajuće uvjete za rad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4.07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B4-4625-A137-C215AED75AE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PREDMETNA NASTAVA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List1!$A$2:$A$5</c:f>
              <c:strCache>
                <c:ptCount val="2"/>
                <c:pt idx="0">
                  <c:v>Imam na  raspolaganju potrebna i funkcionalna nastavna sredstva</c:v>
                </c:pt>
                <c:pt idx="1">
                  <c:v>Imam odgovarajuće uvjete za rad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4.25</c:v>
                </c:pt>
                <c:pt idx="1">
                  <c:v>4.42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B4-4625-A137-C215AED75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24480"/>
        <c:axId val="116088128"/>
      </c:barChart>
      <c:catAx>
        <c:axId val="127124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088128"/>
        <c:crosses val="autoZero"/>
        <c:auto val="1"/>
        <c:lblAlgn val="ctr"/>
        <c:lblOffset val="100"/>
        <c:noMultiLvlLbl val="0"/>
      </c:catAx>
      <c:valAx>
        <c:axId val="116088128"/>
        <c:scaling>
          <c:orientation val="minMax"/>
          <c:max val="5"/>
          <c:min val="1"/>
        </c:scaling>
        <c:delete val="0"/>
        <c:axPos val="l"/>
        <c:numFmt formatCode="General" sourceLinked="1"/>
        <c:majorTickMark val="out"/>
        <c:minorTickMark val="none"/>
        <c:tickLblPos val="nextTo"/>
        <c:crossAx val="12712448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8833739809072536"/>
          <c:y val="6.2770038360589545E-4"/>
          <c:w val="0.31166254953424977"/>
          <c:h val="0.1423343428225319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5C97-A7C9-4658-A3EB-CC61E6506399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8E4E-B265-4818-8346-7B764515CF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b="1" dirty="0" smtClean="0"/>
              <a:t>SAMOVREDNOVANJE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OŠ ZAMET</a:t>
            </a:r>
          </a:p>
          <a:p>
            <a:pPr marL="0" indent="0" algn="ctr">
              <a:buNone/>
            </a:pPr>
            <a:r>
              <a:rPr lang="hr-HR" dirty="0" smtClean="0"/>
              <a:t>Školska 2015./2016. </a:t>
            </a:r>
            <a:r>
              <a:rPr lang="hr-HR" dirty="0" smtClean="0"/>
              <a:t>godina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sz="1200" dirty="0" smtClean="0"/>
              <a:t>Uredila: Mirjana Jurica, pedagoginja</a:t>
            </a:r>
          </a:p>
          <a:p>
            <a:pPr marL="0" indent="0" algn="ctr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71021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825937604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OPHOĐENJA UČITELJA PREMA UČENICIMA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686725275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RAZUMIJEVANJA UČENIČKIH POTREBA I PROBLEMA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220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258214529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KVALITETE NAČINA  POUČAVANJA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11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003890292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METODA VREDNOVANJA UČENIČKIH POSTIGNUĆA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8278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293027339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</a:t>
            </a:r>
            <a:r>
              <a:rPr lang="hr-HR" b="1" dirty="0" smtClean="0"/>
              <a:t> INFORMIRANOSTI RODITELJA O UČENIKOVIM POSTIGNUĆIMA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148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388319736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PROCJENA KVALITETE SURADNJE MEĐU UČITELJIMA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0038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175996388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PROCJENA OPREMELJENOSTI ŠKOLE NASTAVNIM SREDSTVIMA I POMAGALIMA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7656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421344120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PROCJENA USPJEŠNOSTI SURADNJE S RODITELJIMA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4827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hr-HR" dirty="0" smtClean="0"/>
              <a:t>Zaključak: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Usporedbom rezultata ne uočava se statistički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značajna razlika između odgovora razredne i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predmetne nastave.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7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R E Z U L T A T I</a:t>
            </a:r>
          </a:p>
          <a:p>
            <a:pPr marL="0" indent="0" algn="ctr">
              <a:buNone/>
            </a:pPr>
            <a:r>
              <a:rPr lang="hr-HR" dirty="0" smtClean="0"/>
              <a:t>- učenici -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7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40363"/>
          </a:xfrm>
        </p:spPr>
        <p:txBody>
          <a:bodyPr/>
          <a:lstStyle/>
          <a:p>
            <a:r>
              <a:rPr lang="hr-HR" dirty="0" err="1" smtClean="0"/>
              <a:t>Samovrednovanje</a:t>
            </a:r>
            <a:r>
              <a:rPr lang="hr-HR" dirty="0" smtClean="0"/>
              <a:t> u OŠ Zamet u školskoj 2015./2016. godini provedeno je tijekom ožujka on-</a:t>
            </a:r>
            <a:r>
              <a:rPr lang="hr-HR" dirty="0" err="1" smtClean="0"/>
              <a:t>line</a:t>
            </a:r>
            <a:r>
              <a:rPr lang="hr-HR" dirty="0" smtClean="0"/>
              <a:t> upitnikom. Upitnik je proveden na uzorku od 524 ispitanika. 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u="sng" dirty="0" smtClean="0"/>
              <a:t>Ispitanici:</a:t>
            </a:r>
          </a:p>
          <a:p>
            <a:pPr marL="0" indent="0">
              <a:buNone/>
            </a:pPr>
            <a:r>
              <a:rPr lang="hr-HR" dirty="0" smtClean="0"/>
              <a:t>   - učenici 4. – 8. razreda (368 učenika)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roditelji učenika 4. -8. razred (112 roditelja)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učitelji (44 učitelja)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22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hr-HR" dirty="0" smtClean="0"/>
              <a:t>D</a:t>
            </a:r>
            <a:r>
              <a:rPr lang="hr-HR" dirty="0" smtClean="0"/>
              <a:t>obiveni rezultati  evaluacijskog upitnika kojeg su ispunjavali učenici predstavljeni su </a:t>
            </a:r>
            <a:r>
              <a:rPr lang="hr-HR" dirty="0"/>
              <a:t>usporedbom procjene stavova </a:t>
            </a:r>
            <a:r>
              <a:rPr lang="hr-HR" dirty="0" smtClean="0"/>
              <a:t>4.,5., 6. razreda s rezultatima </a:t>
            </a:r>
            <a:r>
              <a:rPr lang="hr-HR" dirty="0"/>
              <a:t>7</a:t>
            </a:r>
            <a:r>
              <a:rPr lang="hr-HR" dirty="0" smtClean="0"/>
              <a:t>.i 8. razreda.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55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46742725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PROCJENA ATMOSFERE U RAZREDNOM ODJELU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648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160325502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PROCJENA SIGURNOSTI U ŠKOLI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575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143814820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STAVOVA UČENIKA PREMA ŠKOLI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6638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841715284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OPHOĐENJA UČITELJA PREMA UČENICIMA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1879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288005804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RAZUMIJEVANJA UČENIČKIH POTREBA I PROBLEMA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0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4166830380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KVALITETE NAČINA POUČAVANJA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4730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4163362437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KVALITETE NAČINA POUČAVANJA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9894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440902467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OBJEKTVNOSTI OCJENJIVANJA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9606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R E Z U L T A T I </a:t>
            </a:r>
          </a:p>
          <a:p>
            <a:pPr marL="0" indent="0" algn="ctr">
              <a:buNone/>
            </a:pPr>
            <a:r>
              <a:rPr lang="hr-HR" dirty="0" smtClean="0"/>
              <a:t>- roditelji -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1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hr-HR" dirty="0" smtClean="0"/>
              <a:t>Cilj ispitivanja učenika: </a:t>
            </a:r>
          </a:p>
          <a:p>
            <a:pPr marL="0" indent="0">
              <a:buNone/>
            </a:pPr>
            <a:r>
              <a:rPr lang="hr-HR" dirty="0" smtClean="0"/>
              <a:t>Utvrditi stavove ispitanika o prijateljstvu unutar razrednog odjela, procjenu straha od strane učitelja, procjenu uspješnosti, vole li ići u školu, procjen</a:t>
            </a:r>
            <a:r>
              <a:rPr lang="hr-HR" dirty="0"/>
              <a:t>u</a:t>
            </a:r>
            <a:r>
              <a:rPr lang="hr-HR" dirty="0" smtClean="0"/>
              <a:t> učestalosti sudjelovanja u školskim aktivnostima, osjećaju li se u školi sigurno.</a:t>
            </a:r>
          </a:p>
          <a:p>
            <a:r>
              <a:rPr lang="hr-HR" dirty="0" smtClean="0"/>
              <a:t>U drugoj kategoriji pitanja, učenici su procjenjivali odnos učitelja prema učenicima u nastavnom procesu.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62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Evaluacijskom on – </a:t>
            </a:r>
            <a:r>
              <a:rPr lang="hr-HR" dirty="0" err="1" smtClean="0"/>
              <a:t>line</a:t>
            </a:r>
            <a:r>
              <a:rPr lang="hr-HR" dirty="0" smtClean="0"/>
              <a:t> upitniku pristupilo je 112 roditelja, (78 roditelja učenika 4.,5. i 6. </a:t>
            </a:r>
            <a:r>
              <a:rPr lang="hr-HR" dirty="0" smtClean="0"/>
              <a:t>razreda </a:t>
            </a:r>
            <a:r>
              <a:rPr lang="hr-HR" dirty="0" smtClean="0"/>
              <a:t>i 34 roditelja učenika 7. i 8. razreda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smtClean="0"/>
              <a:t>Obradom upitnika izvršila se usporedba stavova  roditelja 4.,5., 6. razreda sa stavovima roditelja 7. i 8. razreda.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549018890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PROCJENA ATMOSFERE U RAZREDNOM ODJELU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6130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41055077"/>
              </p:ext>
            </p:extLst>
          </p:nvPr>
        </p:nvGraphicFramePr>
        <p:xfrm>
          <a:off x="419100" y="11430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PROCJENA SIGURNOSTI U ŠKOLI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1426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033394424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STAVOVA RODITELJA PREMA ŠKOLI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503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911371540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</a:t>
            </a:r>
            <a:r>
              <a:rPr lang="hr-HR" b="1" dirty="0" smtClean="0"/>
              <a:t> RODITELJA O </a:t>
            </a:r>
            <a:r>
              <a:rPr lang="en-US" b="1" dirty="0" smtClean="0"/>
              <a:t> </a:t>
            </a:r>
            <a:r>
              <a:rPr lang="hr-HR" b="1" dirty="0" smtClean="0"/>
              <a:t>OPHOĐENJU UČITELJA PREMA UČENICIMA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4956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009517036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</a:t>
            </a:r>
            <a:r>
              <a:rPr lang="hr-HR" b="1" dirty="0" smtClean="0"/>
              <a:t>A  RODITELJA O RAZUMIJEVANJU UČENIČKIH POTREBA I PROBLEMA OD STRANE UČITELJA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5573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556324759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KVALITETE NAČINA POUČAVANJA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96123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074868917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KVALITETE NAČINA POUČAVANJA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0952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629425512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RODITELJA O SURADNJI S UČITELJIMA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7967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192968835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RODITELJA O SURADNJI S UČITELJIMA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569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Cilj ispitivanja roditelja: </a:t>
            </a:r>
          </a:p>
          <a:p>
            <a:pPr marL="0" indent="0">
              <a:buNone/>
            </a:pPr>
            <a:r>
              <a:rPr lang="hr-HR" dirty="0" smtClean="0"/>
              <a:t>Utvrditi stavove o procjeni prijateljstva u razrednom odjelu, straha od drugih učenika, procjena uspješnosti djeteta u školskom okruženju, procjeni razvoja suradnje i vještina pomaganja drugima, procjeni sigurnosti u školi, procjeni straha od neuspjeha.</a:t>
            </a:r>
          </a:p>
          <a:p>
            <a:pPr marL="0" indent="0">
              <a:buNone/>
            </a:pPr>
            <a:r>
              <a:rPr lang="hr-HR" dirty="0" smtClean="0"/>
              <a:t>Roditelji su procjenjivali odnos učitelja prema učenicima, učestalost učenja kroz igru, objektivnost ocjenjivanja, koliko su informirani o napredovanju djeteta, zaštitu učenika od nasilja, zlostavljanja i   zlouporabe sredstava ovisnosti. Procjenjivali su zanimljivost nastavnih predmeta.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943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941189101"/>
              </p:ext>
            </p:extLst>
          </p:nvPr>
        </p:nvGraphicFramePr>
        <p:xfrm>
          <a:off x="304800" y="1219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</a:t>
            </a:r>
            <a:r>
              <a:rPr lang="hr-HR" b="1" dirty="0" smtClean="0"/>
              <a:t> RODITELJA  O OBJEKTVNOSTI OCJENJIVANJA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100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hr-HR" dirty="0" smtClean="0"/>
              <a:t>Cilj ispitivanja učitelja bazirao se na procjeni atmosfere u razrednom odjelu, stavova učenika prema školi, ophođenju učitelja prema učenicima, razumijevanju učeničkih potreba i problema, kvaliteti načina poučavanja, metoda vrednovanja učenikova postignuća, kvalitete suradnje među učiteljima, opremljenosti škole nastavnim sredstvima i pomagalima, uspješnosti suradnje s roditeljima.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8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3600" b="1" dirty="0" smtClean="0"/>
          </a:p>
          <a:p>
            <a:pPr marL="0" indent="0" algn="ctr">
              <a:buNone/>
            </a:pPr>
            <a:endParaRPr lang="hr-HR" sz="3600" b="1" dirty="0"/>
          </a:p>
          <a:p>
            <a:pPr marL="0" indent="0" algn="ctr">
              <a:buNone/>
            </a:pPr>
            <a:r>
              <a:rPr lang="hr-HR" sz="3600" b="1" dirty="0" smtClean="0"/>
              <a:t>R E Z U L T A T I</a:t>
            </a:r>
          </a:p>
          <a:p>
            <a:pPr marL="0" indent="0" algn="ctr">
              <a:buNone/>
            </a:pPr>
            <a:r>
              <a:rPr lang="hr-HR" sz="3600" b="1" dirty="0" smtClean="0"/>
              <a:t>- učitelji -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2290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dirty="0" smtClean="0"/>
              <a:t>Rezultati o</a:t>
            </a:r>
            <a:r>
              <a:rPr lang="hr-HR" dirty="0" smtClean="0"/>
              <a:t>brade evaluacijskog upitnika kojeg su ispunjavali učitelji predstavljeni su </a:t>
            </a:r>
            <a:r>
              <a:rPr lang="hr-HR" dirty="0" smtClean="0"/>
              <a:t>usporedbom procjene stavova razredne i predmetne nastave.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7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003856582"/>
              </p:ext>
            </p:extLst>
          </p:nvPr>
        </p:nvGraphicFramePr>
        <p:xfrm>
          <a:off x="838200" y="13716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ATMOSFERE U RAZREDNOM ODJELU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170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/>
          <p:cNvGraphicFramePr/>
          <p:nvPr/>
        </p:nvGraphicFramePr>
        <p:xfrm>
          <a:off x="838200" y="1371600"/>
          <a:ext cx="777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914400" y="381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PROCJENA STAVOVA UČENIKA PREMA ŠKOLI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1023</TotalTime>
  <Words>577</Words>
  <Application>Microsoft Office PowerPoint</Application>
  <PresentationFormat>Prikaz na zaslonu (4:3)</PresentationFormat>
  <Paragraphs>74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40</vt:i4>
      </vt:variant>
    </vt:vector>
  </HeadingPairs>
  <TitlesOfParts>
    <vt:vector size="41" baseType="lpstr">
      <vt:lpstr>Office tema</vt:lpstr>
      <vt:lpstr>      SAMOVREDNOVANJE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Bea</dc:creator>
  <cp:lastModifiedBy>Pedagog</cp:lastModifiedBy>
  <cp:revision>64</cp:revision>
  <dcterms:created xsi:type="dcterms:W3CDTF">2016-04-11T15:04:07Z</dcterms:created>
  <dcterms:modified xsi:type="dcterms:W3CDTF">2016-05-06T15:47:05Z</dcterms:modified>
</cp:coreProperties>
</file>