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7" r:id="rId3"/>
    <p:sldId id="298" r:id="rId4"/>
    <p:sldId id="299" r:id="rId5"/>
    <p:sldId id="300" r:id="rId6"/>
    <p:sldId id="259" r:id="rId7"/>
    <p:sldId id="296" r:id="rId8"/>
    <p:sldId id="294" r:id="rId9"/>
    <p:sldId id="260" r:id="rId10"/>
    <p:sldId id="261" r:id="rId11"/>
    <p:sldId id="291" r:id="rId12"/>
    <p:sldId id="292" r:id="rId13"/>
    <p:sldId id="280" r:id="rId14"/>
    <p:sldId id="267" r:id="rId15"/>
    <p:sldId id="281" r:id="rId16"/>
    <p:sldId id="282" r:id="rId17"/>
    <p:sldId id="283" r:id="rId18"/>
    <p:sldId id="288" r:id="rId19"/>
    <p:sldId id="269" r:id="rId20"/>
    <p:sldId id="270" r:id="rId21"/>
    <p:sldId id="284" r:id="rId22"/>
    <p:sldId id="290" r:id="rId23"/>
    <p:sldId id="289" r:id="rId24"/>
    <p:sldId id="274" r:id="rId25"/>
    <p:sldId id="275" r:id="rId26"/>
    <p:sldId id="293" r:id="rId27"/>
  </p:sldIdLst>
  <p:sldSz cx="9144000" cy="5143500" type="screen16x9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108" d="100"/>
          <a:sy n="108" d="100"/>
        </p:scale>
        <p:origin x="758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FD5E6-224E-4049-AC18-DB3D8A28C6B1}" type="datetimeFigureOut">
              <a:rPr lang="hr-HR" smtClean="0"/>
              <a:t>12.10.2020.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B70CC-9A38-4192-A7F2-BA65F71F6C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3271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2D569-38CF-48DC-8C62-7D0F5A7C6074}" type="datetimeFigureOut">
              <a:rPr lang="hr-HR" smtClean="0"/>
              <a:t>12.10.2020.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80532-8133-4AAE-8E17-630E34BC3C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60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09987"/>
            <a:ext cx="7772400" cy="6858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34730"/>
            <a:ext cx="6400800" cy="5932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7A4C-BB11-42BA-A7C9-0FE00FF3D15F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8DC3-AF38-43E8-BE59-9E15DD7AD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1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4" y="205979"/>
            <a:ext cx="6419056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4" y="1200151"/>
            <a:ext cx="6419056" cy="3394472"/>
          </a:xfrm>
        </p:spPr>
        <p:txBody>
          <a:bodyPr/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7A4C-BB11-42BA-A7C9-0FE00FF3D15F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8DC3-AF38-43E8-BE59-9E15DD7AD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28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99542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63639"/>
            <a:ext cx="8229600" cy="303098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7A4C-BB11-42BA-A7C9-0FE00FF3D15F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8DC3-AF38-43E8-BE59-9E15DD7AD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E7A4C-BB11-42BA-A7C9-0FE00FF3D15F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48DC3-AF38-43E8-BE59-9E15DD7AD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4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71750"/>
            <a:ext cx="7772400" cy="1143099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rgbClr val="FFFF00"/>
                </a:solidFill>
              </a:rPr>
              <a:t>Učiti kako učiti</a:t>
            </a:r>
            <a:br>
              <a:rPr lang="hr-HR" dirty="0">
                <a:solidFill>
                  <a:srgbClr val="FFFF00"/>
                </a:solidFill>
              </a:rPr>
            </a:br>
            <a:r>
              <a:rPr lang="hr-HR" sz="3100" dirty="0">
                <a:solidFill>
                  <a:srgbClr val="FFFF00"/>
                </a:solidFill>
              </a:rPr>
              <a:t>-radionica za potencijalno darovite učenike </a:t>
            </a:r>
            <a:br>
              <a:rPr lang="hr-HR" sz="3100" dirty="0">
                <a:solidFill>
                  <a:srgbClr val="FFFF00"/>
                </a:solidFill>
              </a:rPr>
            </a:br>
            <a:r>
              <a:rPr lang="hr-HR" sz="3100" dirty="0">
                <a:solidFill>
                  <a:srgbClr val="FFFF00"/>
                </a:solidFill>
              </a:rPr>
              <a:t>razredne nastave</a:t>
            </a:r>
            <a:endParaRPr lang="en-US" sz="31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19550"/>
            <a:ext cx="6400800" cy="593204"/>
          </a:xfrm>
        </p:spPr>
        <p:txBody>
          <a:bodyPr>
            <a:normAutofit fontScale="62500" lnSpcReduction="20000"/>
          </a:bodyPr>
          <a:lstStyle/>
          <a:p>
            <a:r>
              <a:rPr lang="hr-HR" dirty="0"/>
              <a:t>Sanda </a:t>
            </a:r>
            <a:r>
              <a:rPr lang="hr-HR" dirty="0" err="1"/>
              <a:t>Šoić</a:t>
            </a:r>
            <a:r>
              <a:rPr lang="hr-HR" dirty="0"/>
              <a:t> i Nikolina Kovačić, socijalne pedagoginje OŠ Zamet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07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21BC9-8D83-4321-8E14-0B1A0B087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rgbClr val="C00000"/>
                </a:solidFill>
              </a:rPr>
              <a:t>Što ti može pomoći?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CD627-08C5-4D13-B049-8627AA914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Organiziraj dan, napravi plan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80103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Vrijeme i mjesto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Uči na istom mjestu u isto vrijeme</a:t>
            </a:r>
          </a:p>
          <a:p>
            <a:r>
              <a:rPr lang="hr-HR" dirty="0"/>
              <a:t>Učenje postaje navika</a:t>
            </a:r>
          </a:p>
        </p:txBody>
      </p:sp>
    </p:spTree>
    <p:extLst>
      <p:ext uri="{BB962C8B-B14F-4D97-AF65-F5344CB8AC3E}">
        <p14:creationId xmlns:p14="http://schemas.microsoft.com/office/powerpoint/2010/main" val="1660330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Napravi plan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Dnevni, tjedni mjesečni plan</a:t>
            </a:r>
          </a:p>
          <a:p>
            <a:r>
              <a:rPr lang="hr-HR" dirty="0"/>
              <a:t>Pokušaj se držati plana</a:t>
            </a:r>
          </a:p>
          <a:p>
            <a:r>
              <a:rPr lang="hr-HR" dirty="0"/>
              <a:t>Ukoliko ne uspiješ – napravi novi i pokušaj ga se pridržavati</a:t>
            </a:r>
          </a:p>
        </p:txBody>
      </p:sp>
    </p:spTree>
    <p:extLst>
      <p:ext uri="{BB962C8B-B14F-4D97-AF65-F5344CB8AC3E}">
        <p14:creationId xmlns:p14="http://schemas.microsoft.com/office/powerpoint/2010/main" val="2503553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49F49-0A10-475D-8B53-6545BBBF2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C00000"/>
                </a:solidFill>
              </a:rPr>
              <a:t>Tehnike opuštanja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ABB86-4C93-4B80-90A3-E678B3257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Mindfulness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-udahni i zatvori </a:t>
            </a:r>
          </a:p>
          <a:p>
            <a:pPr marL="0" indent="0">
              <a:buNone/>
            </a:pPr>
            <a:r>
              <a:rPr lang="hr-HR" dirty="0"/>
              <a:t>oči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B65CEE-FEA1-4029-85A9-2265E1D97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79" y="971550"/>
            <a:ext cx="3008997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13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F7CBA-24BE-4516-8390-96582D8DF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205979"/>
            <a:ext cx="6419056" cy="1375172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rgbClr val="C00000"/>
                </a:solidFill>
              </a:rPr>
              <a:t>Tehnike učenja i ponavljanja sadržaja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1DB9C-FB92-467A-8596-5B4F739A2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744" y="1809750"/>
            <a:ext cx="6723856" cy="2286000"/>
          </a:xfrm>
        </p:spPr>
        <p:txBody>
          <a:bodyPr>
            <a:normAutofit lnSpcReduction="10000"/>
          </a:bodyPr>
          <a:lstStyle/>
          <a:p>
            <a:r>
              <a:rPr lang="hr-HR" dirty="0"/>
              <a:t>Kako učiti iz teksta</a:t>
            </a:r>
          </a:p>
          <a:p>
            <a:r>
              <a:rPr lang="hr-HR" dirty="0"/>
              <a:t>Kako raditi bilješke</a:t>
            </a:r>
          </a:p>
          <a:p>
            <a:r>
              <a:rPr lang="hr-HR" dirty="0"/>
              <a:t>Mentalna mapa</a:t>
            </a:r>
          </a:p>
          <a:p>
            <a:r>
              <a:rPr lang="hr-HR" dirty="0"/>
              <a:t>Mnemotehnike</a:t>
            </a:r>
          </a:p>
        </p:txBody>
      </p:sp>
      <p:pic>
        <p:nvPicPr>
          <p:cNvPr id="2050" name="Picture 2" descr="mentalne mape 1">
            <a:extLst>
              <a:ext uri="{FF2B5EF4-FFF2-40B4-BE49-F238E27FC236}">
                <a16:creationId xmlns:a16="http://schemas.microsoft.com/office/drawing/2014/main" id="{3787D251-5486-4DD5-8D68-6F8D0E8EB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107" y="1885950"/>
            <a:ext cx="3124200" cy="189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135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BF312-F12E-4832-B2C5-4C89434DE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>
                <a:solidFill>
                  <a:srgbClr val="C00000"/>
                </a:solidFill>
              </a:rPr>
              <a:t>Kako učiti iz teksta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3351"/>
            <a:ext cx="5715000" cy="5010150"/>
          </a:xfrm>
        </p:spPr>
      </p:pic>
    </p:spTree>
    <p:extLst>
      <p:ext uri="{BB962C8B-B14F-4D97-AF65-F5344CB8AC3E}">
        <p14:creationId xmlns:p14="http://schemas.microsoft.com/office/powerpoint/2010/main" val="307145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2A9C8-6A86-4FBE-86B8-2024C3AA1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>
                <a:solidFill>
                  <a:srgbClr val="C00000"/>
                </a:solidFill>
              </a:rPr>
              <a:t>Kako raditi bilješke - sažetak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11D73-B811-4625-86FF-776F5F633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hr-HR" b="0" dirty="0">
                <a:solidFill>
                  <a:srgbClr val="2D2D2D"/>
                </a:solidFill>
                <a:effectLst/>
                <a:latin typeface="Arial" panose="020B0604020202020204" pitchFamily="34" charset="0"/>
              </a:rPr>
              <a:t>Dobar sažetak sažima gradivo i usmjerava na važne ideje.</a:t>
            </a:r>
          </a:p>
          <a:p>
            <a:pPr marL="0" indent="0" algn="l">
              <a:buNone/>
            </a:pPr>
            <a:r>
              <a:rPr lang="hr-HR" dirty="0">
                <a:solidFill>
                  <a:srgbClr val="2D2D2D"/>
                </a:solidFill>
                <a:latin typeface="Arial" panose="020B0604020202020204" pitchFamily="34" charset="0"/>
              </a:rPr>
              <a:t>I</a:t>
            </a:r>
            <a:r>
              <a:rPr lang="hr-HR" b="0" dirty="0">
                <a:solidFill>
                  <a:srgbClr val="2D2D2D"/>
                </a:solidFill>
                <a:effectLst/>
                <a:latin typeface="Arial" panose="020B0604020202020204" pitchFamily="34" charset="0"/>
              </a:rPr>
              <a:t>deje kako napisati dobar sažetak teksta: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2D2D2D"/>
                </a:solidFill>
                <a:effectLst/>
                <a:latin typeface="inherit"/>
              </a:rPr>
              <a:t>izbacite sve što nije bitno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2D2D2D"/>
                </a:solidFill>
                <a:effectLst/>
                <a:latin typeface="inherit"/>
              </a:rPr>
              <a:t>izbacite sve što se ponavlja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2D2D2D"/>
                </a:solidFill>
                <a:effectLst/>
                <a:latin typeface="inherit"/>
              </a:rPr>
              <a:t>za više nižih pojmova pronađite jedan viši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2D2D2D"/>
                </a:solidFill>
                <a:effectLst/>
                <a:latin typeface="inherit"/>
              </a:rPr>
              <a:t>izaberite ili sami napišite najvažniju rečenicu</a:t>
            </a:r>
            <a:endParaRPr lang="hr-HR" b="0" dirty="0">
              <a:solidFill>
                <a:srgbClr val="2D2D2D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583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7E9FB-8221-4F3E-AA2E-F4C5B609E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>
                <a:solidFill>
                  <a:srgbClr val="C00000"/>
                </a:solidFill>
              </a:rPr>
              <a:t>Metoda dva stupca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50A44-45DC-4BF1-8A54-BD34B6A24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hr-HR" b="0" dirty="0">
                <a:solidFill>
                  <a:srgbClr val="2D2D2D"/>
                </a:solidFill>
                <a:effectLst/>
                <a:latin typeface="Arial" panose="020B0604020202020204" pitchFamily="34" charset="0"/>
              </a:rPr>
              <a:t>u jedan stupac navedite najvažnije pojmove iz lekcije (ključne riječi) a u drugi podatke vezane uz svaku ključnu riječ </a:t>
            </a:r>
          </a:p>
          <a:p>
            <a:pPr algn="l"/>
            <a:r>
              <a:rPr lang="hr-HR" dirty="0">
                <a:solidFill>
                  <a:srgbClr val="2D2D2D"/>
                </a:solidFill>
                <a:latin typeface="Arial" panose="020B0604020202020204" pitchFamily="34" charset="0"/>
              </a:rPr>
              <a:t>Ako v</a:t>
            </a:r>
            <a:r>
              <a:rPr lang="hr-HR" b="0" dirty="0">
                <a:solidFill>
                  <a:srgbClr val="2D2D2D"/>
                </a:solidFill>
                <a:effectLst/>
                <a:latin typeface="Arial" panose="020B0604020202020204" pitchFamily="34" charset="0"/>
              </a:rPr>
              <a:t>olite crtati, prikažite gradivo zanimljivim crtežom ili skicom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72565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Stupci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170753"/>
              </p:ext>
            </p:extLst>
          </p:nvPr>
        </p:nvGraphicFramePr>
        <p:xfrm>
          <a:off x="2268538" y="1200150"/>
          <a:ext cx="6418262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9131">
                  <a:extLst>
                    <a:ext uri="{9D8B030D-6E8A-4147-A177-3AD203B41FA5}">
                      <a16:colId xmlns:a16="http://schemas.microsoft.com/office/drawing/2014/main" val="3457269419"/>
                    </a:ext>
                  </a:extLst>
                </a:gridCol>
                <a:gridCol w="3209131">
                  <a:extLst>
                    <a:ext uri="{9D8B030D-6E8A-4147-A177-3AD203B41FA5}">
                      <a16:colId xmlns:a16="http://schemas.microsoft.com/office/drawing/2014/main" val="19087801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Najvažniji pojmovi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Podaci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322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Zrak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uvjet</a:t>
                      </a:r>
                      <a:r>
                        <a:rPr lang="hr-HR" baseline="0" dirty="0"/>
                        <a:t> života, disanje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127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Zračni</a:t>
                      </a:r>
                      <a:r>
                        <a:rPr lang="hr-HR" baseline="0" dirty="0"/>
                        <a:t> omotač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okružuje Zemlju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369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Vjetar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bura, jugo, vjetrenjača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936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Iskorištavanje</a:t>
                      </a:r>
                      <a:r>
                        <a:rPr lang="hr-HR" baseline="0" dirty="0"/>
                        <a:t> zraka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ronioci, vjetrenjače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477305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80763"/>
                  </a:ext>
                </a:extLst>
              </a:tr>
            </a:tbl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24150"/>
            <a:ext cx="91916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49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01617-0BA3-4EA9-94F3-A9271FDFE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C00000"/>
                </a:solidFill>
              </a:rPr>
              <a:t>Mentalna</a:t>
            </a:r>
            <a:r>
              <a:rPr lang="hr-HR" dirty="0"/>
              <a:t> </a:t>
            </a:r>
            <a:r>
              <a:rPr lang="hr-HR" dirty="0">
                <a:solidFill>
                  <a:srgbClr val="C00000"/>
                </a:solidFill>
              </a:rPr>
              <a:t>mapa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A48FC-BE45-402B-837B-31FCE8A9C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hr-HR" dirty="0"/>
              <a:t>Tehnika učenja koja se temelji na crtanju skica koje pomažu mozgu da brže i dugotrajnije pamti</a:t>
            </a:r>
          </a:p>
          <a:p>
            <a:pPr lvl="0"/>
            <a:r>
              <a:rPr lang="hr-HR" dirty="0"/>
              <a:t>Gradivo se crta se u obliku krošnje drveta i boja se različitim bojama</a:t>
            </a:r>
          </a:p>
          <a:p>
            <a:pPr lvl="0"/>
            <a:r>
              <a:rPr lang="hr-HR" dirty="0"/>
              <a:t>Glavna tema stavlja se u centar krošnje iz koje se onda granaju područja</a:t>
            </a:r>
          </a:p>
        </p:txBody>
      </p:sp>
    </p:spTree>
    <p:extLst>
      <p:ext uri="{BB962C8B-B14F-4D97-AF65-F5344CB8AC3E}">
        <p14:creationId xmlns:p14="http://schemas.microsoft.com/office/powerpoint/2010/main" val="210886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Potencijalno daroviti učenici/ce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Često bez napora nauče gradivo još u školi-kod kuće samo napišu zadaću</a:t>
            </a:r>
          </a:p>
          <a:p>
            <a:r>
              <a:rPr lang="hr-HR" dirty="0"/>
              <a:t>Bez ulaganja truda ne razvijaju radne navike i ne nauče učiti</a:t>
            </a:r>
          </a:p>
        </p:txBody>
      </p:sp>
    </p:spTree>
    <p:extLst>
      <p:ext uri="{BB962C8B-B14F-4D97-AF65-F5344CB8AC3E}">
        <p14:creationId xmlns:p14="http://schemas.microsoft.com/office/powerpoint/2010/main" val="3269651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260E8A-F053-40C3-9425-96F222A3A86A}"/>
              </a:ext>
            </a:extLst>
          </p:cNvPr>
          <p:cNvSpPr txBox="1"/>
          <p:nvPr/>
        </p:nvSpPr>
        <p:spPr>
          <a:xfrm>
            <a:off x="3048000" y="4739006"/>
            <a:ext cx="434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Preuzeto s: http://e-laboratorij.carnet.hr/coggle-mentalne-mape</a:t>
            </a:r>
          </a:p>
          <a:p>
            <a:endParaRPr lang="hr-HR" sz="1200" dirty="0"/>
          </a:p>
        </p:txBody>
      </p:sp>
      <p:pic>
        <p:nvPicPr>
          <p:cNvPr id="3074" name="Picture 2" descr="https://miss7zdrava.24sata.hr/media/img/99/36/7165a88b2b2dfe987e6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1950"/>
            <a:ext cx="6152609" cy="411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510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682B5-F72D-42BB-B7DB-4C1D2E151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C00000"/>
                </a:solidFill>
              </a:rPr>
              <a:t>Mnemotehnike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6EADF-2BF0-493B-AE1E-CECF1E016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Mnemotehnika je vještina koja omogućuje da se povezivanjem slika ili riječi, informacija lakše zapamti gradivo</a:t>
            </a:r>
          </a:p>
          <a:p>
            <a:r>
              <a:rPr lang="hr-HR" dirty="0">
                <a:solidFill>
                  <a:srgbClr val="4D5156"/>
                </a:solidFill>
                <a:latin typeface="arial" panose="020B0604020202020204" pitchFamily="34" charset="0"/>
              </a:rPr>
              <a:t>(Mjesec, vjetar zmorac- zamorac).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04138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67744" y="205978"/>
            <a:ext cx="6419056" cy="1222771"/>
          </a:xfrm>
        </p:spPr>
        <p:txBody>
          <a:bodyPr>
            <a:normAutofit/>
          </a:bodyPr>
          <a:lstStyle/>
          <a:p>
            <a:r>
              <a:rPr lang="hr-HR" dirty="0"/>
              <a:t>Zmorac </a:t>
            </a:r>
            <a:r>
              <a:rPr lang="hr-HR" sz="2700" dirty="0"/>
              <a:t>-vjetar koji </a:t>
            </a:r>
            <a:r>
              <a:rPr lang="hr-HR" sz="2800" dirty="0"/>
              <a:t>puše s mora na kopno (zato je zamorac mokar)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352550"/>
            <a:ext cx="5370742" cy="3717687"/>
          </a:xfrm>
        </p:spPr>
      </p:pic>
    </p:spTree>
    <p:extLst>
      <p:ext uri="{BB962C8B-B14F-4D97-AF65-F5344CB8AC3E}">
        <p14:creationId xmlns:p14="http://schemas.microsoft.com/office/powerpoint/2010/main" val="3776398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09800" y="57150"/>
            <a:ext cx="6705600" cy="1219200"/>
          </a:xfrm>
        </p:spPr>
        <p:txBody>
          <a:bodyPr>
            <a:normAutofit fontScale="90000"/>
          </a:bodyPr>
          <a:lstStyle/>
          <a:p>
            <a:r>
              <a:rPr lang="hr-HR" dirty="0"/>
              <a:t>Mjesec (u obliku slova d-deblja; oblik slova c - ”crkava”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28750"/>
            <a:ext cx="7239000" cy="3667124"/>
          </a:xfrm>
        </p:spPr>
      </p:pic>
    </p:spTree>
    <p:extLst>
      <p:ext uri="{BB962C8B-B14F-4D97-AF65-F5344CB8AC3E}">
        <p14:creationId xmlns:p14="http://schemas.microsoft.com/office/powerpoint/2010/main" val="1210401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C1806-36AA-4B0A-BC09-763FA6162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solidFill>
                  <a:srgbClr val="C00000"/>
                </a:solidFill>
              </a:rPr>
              <a:t>I za kraj - </a:t>
            </a:r>
            <a:r>
              <a:rPr lang="hr-HR" sz="5400" dirty="0">
                <a:solidFill>
                  <a:srgbClr val="C00000"/>
                </a:solidFill>
              </a:rPr>
              <a:t>nagradi</a:t>
            </a:r>
            <a:r>
              <a:rPr lang="hr-HR" sz="5400" dirty="0"/>
              <a:t> </a:t>
            </a:r>
            <a:r>
              <a:rPr lang="hr-HR" sz="5400" dirty="0">
                <a:solidFill>
                  <a:srgbClr val="C00000"/>
                </a:solidFill>
              </a:rPr>
              <a:t>se!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85518-9AA4-4C2C-9305-227348173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Vrijeme je da se nagradiš za uspješno obavljene zadatke!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Razgibavanje, igra s kućnim ljubimcem, odlazak u park,… </a:t>
            </a:r>
          </a:p>
        </p:txBody>
      </p:sp>
    </p:spTree>
    <p:extLst>
      <p:ext uri="{BB962C8B-B14F-4D97-AF65-F5344CB8AC3E}">
        <p14:creationId xmlns:p14="http://schemas.microsoft.com/office/powerpoint/2010/main" val="489928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7FDE9-FF7E-400F-986C-D89A6586F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Pacman</a:t>
            </a:r>
            <a:r>
              <a:rPr lang="hr-HR" dirty="0"/>
              <a:t> kviz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A6D60-F106-4024-8B4C-A44B06806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bit.ly/PACMANKVIZ</a:t>
            </a:r>
          </a:p>
        </p:txBody>
      </p:sp>
    </p:spTree>
    <p:extLst>
      <p:ext uri="{BB962C8B-B14F-4D97-AF65-F5344CB8AC3E}">
        <p14:creationId xmlns:p14="http://schemas.microsoft.com/office/powerpoint/2010/main" val="1803929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Literatura: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Majda Rijavec, Dubravka Miljković: Vodič za preživljavanje u školi</a:t>
            </a:r>
          </a:p>
          <a:p>
            <a:r>
              <a:rPr lang="hr-HR" dirty="0"/>
              <a:t>Škola za život</a:t>
            </a:r>
          </a:p>
        </p:txBody>
      </p:sp>
    </p:spTree>
    <p:extLst>
      <p:ext uri="{BB962C8B-B14F-4D97-AF65-F5344CB8AC3E}">
        <p14:creationId xmlns:p14="http://schemas.microsoft.com/office/powerpoint/2010/main" val="165463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Potencijalno daroviti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Kada dođu do nivoa kada je potrebno uložiti trud-odustaju, ne zato što to ne mogu već zato jer misle da nisu dovoljno pametni (viši razredi OŠ, srednja škola ili čak fakultet).</a:t>
            </a:r>
          </a:p>
          <a:p>
            <a:r>
              <a:rPr lang="hr-HR" dirty="0"/>
              <a:t>Da bi izbjegli neuspjeh i buduće odustajanje od škole/fakulteta trebaju naučiti učiti.</a:t>
            </a:r>
          </a:p>
        </p:txBody>
      </p:sp>
    </p:spTree>
    <p:extLst>
      <p:ext uri="{BB962C8B-B14F-4D97-AF65-F5344CB8AC3E}">
        <p14:creationId xmlns:p14="http://schemas.microsoft.com/office/powerpoint/2010/main" val="57834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Potencijalno daroviti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Trebaju poticajnu sredinu, izazovne zadatke kako bi stvorili radne navike</a:t>
            </a:r>
          </a:p>
          <a:p>
            <a:r>
              <a:rPr lang="hr-HR" dirty="0"/>
              <a:t>Trebaju naučiti kako učiti</a:t>
            </a:r>
          </a:p>
        </p:txBody>
      </p:sp>
    </p:spTree>
    <p:extLst>
      <p:ext uri="{BB962C8B-B14F-4D97-AF65-F5344CB8AC3E}">
        <p14:creationId xmlns:p14="http://schemas.microsoft.com/office/powerpoint/2010/main" val="2270277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09800" y="1962150"/>
            <a:ext cx="6419056" cy="857250"/>
          </a:xfrm>
        </p:spPr>
        <p:txBody>
          <a:bodyPr/>
          <a:lstStyle/>
          <a:p>
            <a:r>
              <a:rPr lang="hr-HR" dirty="0"/>
              <a:t>     Kako naučiti učiti?</a:t>
            </a:r>
          </a:p>
        </p:txBody>
      </p:sp>
    </p:spTree>
    <p:extLst>
      <p:ext uri="{BB962C8B-B14F-4D97-AF65-F5344CB8AC3E}">
        <p14:creationId xmlns:p14="http://schemas.microsoft.com/office/powerpoint/2010/main" val="724362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sti oblačić 4"/>
          <p:cNvSpPr/>
          <p:nvPr/>
        </p:nvSpPr>
        <p:spPr>
          <a:xfrm>
            <a:off x="2514600" y="971550"/>
            <a:ext cx="1771650" cy="1266825"/>
          </a:xfrm>
          <a:prstGeom prst="wedgeEllipseCallout">
            <a:avLst/>
          </a:prstGeom>
          <a:solidFill>
            <a:srgbClr val="FFC000"/>
          </a:solidFill>
          <a:ln>
            <a:solidFill>
              <a:srgbClr val="8F66A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1600">
                <a:solidFill>
                  <a:srgbClr val="002060"/>
                </a:solidFill>
                <a:effectLst/>
                <a:ea typeface="Calibri"/>
                <a:cs typeface="Times New Roman"/>
              </a:rPr>
              <a:t>PLANIRANJE</a:t>
            </a:r>
            <a:endParaRPr lang="hr-HR" sz="1100">
              <a:effectLst/>
              <a:ea typeface="Calibri"/>
              <a:cs typeface="Times New Roman"/>
            </a:endParaRPr>
          </a:p>
        </p:txBody>
      </p:sp>
      <p:sp>
        <p:nvSpPr>
          <p:cNvPr id="6" name="Elipsasti oblačić 5"/>
          <p:cNvSpPr/>
          <p:nvPr/>
        </p:nvSpPr>
        <p:spPr>
          <a:xfrm>
            <a:off x="4648200" y="971549"/>
            <a:ext cx="1771650" cy="1266825"/>
          </a:xfrm>
          <a:prstGeom prst="wedgeEllipseCallout">
            <a:avLst/>
          </a:prstGeom>
          <a:solidFill>
            <a:srgbClr val="E83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1800">
                <a:solidFill>
                  <a:srgbClr val="FFFF00"/>
                </a:solidFill>
                <a:effectLst/>
                <a:ea typeface="Calibri"/>
                <a:cs typeface="Times New Roman"/>
              </a:rPr>
              <a:t>VRIJEME</a:t>
            </a:r>
            <a:endParaRPr lang="hr-HR" sz="1100">
              <a:effectLst/>
              <a:ea typeface="Calibri"/>
              <a:cs typeface="Times New Roman"/>
            </a:endParaRPr>
          </a:p>
        </p:txBody>
      </p:sp>
      <p:sp>
        <p:nvSpPr>
          <p:cNvPr id="7" name="Elipsasti oblačić 6"/>
          <p:cNvSpPr/>
          <p:nvPr/>
        </p:nvSpPr>
        <p:spPr>
          <a:xfrm>
            <a:off x="7000875" y="914400"/>
            <a:ext cx="1771650" cy="1266825"/>
          </a:xfrm>
          <a:prstGeom prst="wedgeEllipseCallout">
            <a:avLst/>
          </a:prstGeom>
          <a:solidFill>
            <a:srgbClr val="9FF0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1800">
                <a:solidFill>
                  <a:srgbClr val="002060"/>
                </a:solidFill>
                <a:effectLst/>
                <a:ea typeface="Calibri"/>
                <a:cs typeface="Times New Roman"/>
              </a:rPr>
              <a:t>MJESTO</a:t>
            </a:r>
            <a:endParaRPr lang="hr-HR" sz="1100">
              <a:effectLst/>
              <a:ea typeface="Calibri"/>
              <a:cs typeface="Times New Roman"/>
            </a:endParaRPr>
          </a:p>
        </p:txBody>
      </p:sp>
      <p:sp>
        <p:nvSpPr>
          <p:cNvPr id="8" name="Elipsasti oblačić 7"/>
          <p:cNvSpPr/>
          <p:nvPr/>
        </p:nvSpPr>
        <p:spPr>
          <a:xfrm>
            <a:off x="2546985" y="2876550"/>
            <a:ext cx="1771650" cy="1266825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1600" dirty="0">
                <a:solidFill>
                  <a:srgbClr val="FFFF00"/>
                </a:solidFill>
                <a:effectLst/>
                <a:ea typeface="Calibri"/>
                <a:cs typeface="Times New Roman"/>
              </a:rPr>
              <a:t>TEHNIKE UČENJA</a:t>
            </a:r>
            <a:endParaRPr lang="hr-HR" sz="1100" dirty="0">
              <a:effectLst/>
              <a:ea typeface="Calibri"/>
              <a:cs typeface="Times New Roman"/>
            </a:endParaRPr>
          </a:p>
        </p:txBody>
      </p:sp>
      <p:sp>
        <p:nvSpPr>
          <p:cNvPr id="9" name="Elipsasti oblačić 8"/>
          <p:cNvSpPr/>
          <p:nvPr/>
        </p:nvSpPr>
        <p:spPr>
          <a:xfrm>
            <a:off x="7162800" y="2724150"/>
            <a:ext cx="1771650" cy="1266825"/>
          </a:xfrm>
          <a:prstGeom prst="wedgeEllipseCallout">
            <a:avLst/>
          </a:prstGeom>
          <a:solidFill>
            <a:srgbClr val="8F66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1800">
                <a:solidFill>
                  <a:srgbClr val="FFFF00"/>
                </a:solidFill>
                <a:effectLst/>
                <a:ea typeface="Calibri"/>
                <a:cs typeface="Times New Roman"/>
              </a:rPr>
              <a:t>NAGRADA</a:t>
            </a:r>
            <a:endParaRPr lang="hr-HR" sz="1100">
              <a:effectLst/>
              <a:ea typeface="Calibri"/>
              <a:cs typeface="Times New Roman"/>
            </a:endParaRPr>
          </a:p>
        </p:txBody>
      </p:sp>
      <p:sp>
        <p:nvSpPr>
          <p:cNvPr id="10" name="Elipsasti oblačić 9"/>
          <p:cNvSpPr/>
          <p:nvPr/>
        </p:nvSpPr>
        <p:spPr>
          <a:xfrm>
            <a:off x="4661263" y="2800350"/>
            <a:ext cx="2038350" cy="1266825"/>
          </a:xfrm>
          <a:prstGeom prst="wedgeEllipseCallout">
            <a:avLst/>
          </a:prstGeom>
          <a:solidFill>
            <a:srgbClr val="E8DA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1600" dirty="0">
                <a:solidFill>
                  <a:srgbClr val="002060"/>
                </a:solidFill>
                <a:effectLst/>
                <a:ea typeface="Calibri"/>
                <a:cs typeface="Times New Roman"/>
              </a:rPr>
              <a:t>PONAVLJANJE</a:t>
            </a:r>
            <a:endParaRPr lang="hr-HR" sz="1100" dirty="0">
              <a:effectLst/>
              <a:ea typeface="Calibri"/>
              <a:cs typeface="Times New Roman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973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62200" y="666749"/>
            <a:ext cx="6324600" cy="396479"/>
          </a:xfrm>
        </p:spPr>
        <p:txBody>
          <a:bodyPr>
            <a:noAutofit/>
          </a:bodyPr>
          <a:lstStyle/>
          <a:p>
            <a:r>
              <a:rPr lang="hr-HR" sz="3200" dirty="0"/>
              <a:t>Kako provodiš svoje vrijeme kod kuće?</a:t>
            </a:r>
            <a:br>
              <a:rPr lang="hr-HR" sz="3200" dirty="0"/>
            </a:br>
            <a:endParaRPr lang="hr-HR" sz="3200" dirty="0"/>
          </a:p>
        </p:txBody>
      </p:sp>
      <p:pic>
        <p:nvPicPr>
          <p:cNvPr id="4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9269" y="1273175"/>
            <a:ext cx="48768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101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514349"/>
            <a:ext cx="6400800" cy="838201"/>
          </a:xfrm>
        </p:spPr>
        <p:txBody>
          <a:bodyPr>
            <a:noAutofit/>
          </a:bodyPr>
          <a:lstStyle/>
          <a:p>
            <a:r>
              <a:rPr lang="hr-HR" sz="3200" dirty="0"/>
              <a:t>Koliko sati dnevno: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67744" y="1504949"/>
            <a:ext cx="6419056" cy="3089673"/>
          </a:xfrm>
        </p:spPr>
        <p:txBody>
          <a:bodyPr/>
          <a:lstStyle/>
          <a:p>
            <a:r>
              <a:rPr lang="hr-HR" sz="2400" dirty="0"/>
              <a:t>Učiš/pišeš zadaću_____________</a:t>
            </a:r>
          </a:p>
          <a:p>
            <a:r>
              <a:rPr lang="hr-HR" sz="2400" dirty="0"/>
              <a:t>Družiš se s prijateljima_________</a:t>
            </a:r>
          </a:p>
          <a:p>
            <a:r>
              <a:rPr lang="hr-HR" sz="2400" dirty="0"/>
              <a:t>Igraš igrice/posjećuješ društvene mreže______</a:t>
            </a:r>
          </a:p>
          <a:p>
            <a:r>
              <a:rPr lang="hr-HR" sz="2400" dirty="0" err="1"/>
              <a:t>Vježbeš</a:t>
            </a:r>
            <a:r>
              <a:rPr lang="hr-HR" sz="2400" dirty="0"/>
              <a:t>/baviš se sportom_________________</a:t>
            </a:r>
          </a:p>
          <a:p>
            <a:r>
              <a:rPr lang="hr-HR" sz="2400" dirty="0"/>
              <a:t>Ostalo (navedi što)_______________________</a:t>
            </a:r>
          </a:p>
          <a:p>
            <a:pPr marL="0" indent="0">
              <a:buNone/>
            </a:pPr>
            <a:endParaRPr lang="hr-HR" sz="24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47993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8FE88-474A-4F15-8B1F-5EB6628A1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C00000"/>
                </a:solidFill>
              </a:rPr>
              <a:t>„</a:t>
            </a:r>
            <a:r>
              <a:rPr lang="hr-HR" dirty="0" err="1">
                <a:solidFill>
                  <a:srgbClr val="C00000"/>
                </a:solidFill>
              </a:rPr>
              <a:t>Jedači</a:t>
            </a:r>
            <a:r>
              <a:rPr lang="hr-HR" dirty="0">
                <a:solidFill>
                  <a:srgbClr val="C00000"/>
                </a:solidFill>
              </a:rPr>
              <a:t>” vremena?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A1894-7D26-4B2A-89A2-A48661796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Gledanje TV, igrice</a:t>
            </a:r>
          </a:p>
          <a:p>
            <a:r>
              <a:rPr lang="hr-HR" dirty="0"/>
              <a:t>Vožnja autobusom</a:t>
            </a:r>
          </a:p>
          <a:p>
            <a:r>
              <a:rPr lang="hr-HR" dirty="0"/>
              <a:t>Društvene mreže</a:t>
            </a:r>
          </a:p>
          <a:p>
            <a:r>
              <a:rPr lang="hr-HR" dirty="0"/>
              <a:t>Nesposobnost da se kaže </a:t>
            </a:r>
            <a:r>
              <a:rPr lang="hr-HR" i="1" dirty="0"/>
              <a:t>ne</a:t>
            </a:r>
          </a:p>
        </p:txBody>
      </p:sp>
    </p:spTree>
    <p:extLst>
      <p:ext uri="{BB962C8B-B14F-4D97-AF65-F5344CB8AC3E}">
        <p14:creationId xmlns:p14="http://schemas.microsoft.com/office/powerpoint/2010/main" val="1034515953"/>
      </p:ext>
    </p:extLst>
  </p:cSld>
  <p:clrMapOvr>
    <a:masterClrMapping/>
  </p:clrMapOvr>
</p:sld>
</file>

<file path=ppt/theme/theme1.xml><?xml version="1.0" encoding="utf-8"?>
<a:theme xmlns:a="http://schemas.openxmlformats.org/drawingml/2006/main" name="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14</Template>
  <TotalTime>321</TotalTime>
  <Words>514</Words>
  <Application>Microsoft Office PowerPoint</Application>
  <PresentationFormat>Prikaz na zaslonu (16:9)</PresentationFormat>
  <Paragraphs>89</Paragraphs>
  <Slides>26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32" baseType="lpstr">
      <vt:lpstr>Arial</vt:lpstr>
      <vt:lpstr>Arial</vt:lpstr>
      <vt:lpstr>Calibri</vt:lpstr>
      <vt:lpstr>inherit</vt:lpstr>
      <vt:lpstr>Times New Roman</vt:lpstr>
      <vt:lpstr>14</vt:lpstr>
      <vt:lpstr>Učiti kako učiti -radionica za potencijalno darovite učenike  razredne nastave</vt:lpstr>
      <vt:lpstr>Potencijalno daroviti učenici/ce</vt:lpstr>
      <vt:lpstr>Potencijalno daroviti</vt:lpstr>
      <vt:lpstr>Potencijalno daroviti</vt:lpstr>
      <vt:lpstr>     Kako naučiti učiti?</vt:lpstr>
      <vt:lpstr>PowerPoint prezentacija</vt:lpstr>
      <vt:lpstr>Kako provodiš svoje vrijeme kod kuće? </vt:lpstr>
      <vt:lpstr>Koliko sati dnevno:</vt:lpstr>
      <vt:lpstr>„Jedači” vremena?</vt:lpstr>
      <vt:lpstr>Što ti može pomoći? </vt:lpstr>
      <vt:lpstr>Vrijeme i mjesto</vt:lpstr>
      <vt:lpstr>Napravi plan</vt:lpstr>
      <vt:lpstr>Tehnike opuštanja</vt:lpstr>
      <vt:lpstr>Tehnike učenja i ponavljanja sadržaja</vt:lpstr>
      <vt:lpstr>Kako učiti iz teksta</vt:lpstr>
      <vt:lpstr>Kako raditi bilješke - sažetak</vt:lpstr>
      <vt:lpstr>Metoda dva stupca</vt:lpstr>
      <vt:lpstr>Stupci</vt:lpstr>
      <vt:lpstr>Mentalna mapa</vt:lpstr>
      <vt:lpstr>PowerPoint prezentacija</vt:lpstr>
      <vt:lpstr>Mnemotehnike</vt:lpstr>
      <vt:lpstr>Zmorac -vjetar koji puše s mora na kopno (zato je zamorac mokar)</vt:lpstr>
      <vt:lpstr>Mjesec (u obliku slova d-deblja; oblik slova c - ”crkava”</vt:lpstr>
      <vt:lpstr>I za kraj - nagradi se!</vt:lpstr>
      <vt:lpstr>Pacman kviz</vt:lpstr>
      <vt:lpstr>Literatura: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Kovačić Nikolina</dc:creator>
  <cp:lastModifiedBy>Mirjana Jurica</cp:lastModifiedBy>
  <cp:revision>37</cp:revision>
  <cp:lastPrinted>2020-09-14T11:38:47Z</cp:lastPrinted>
  <dcterms:created xsi:type="dcterms:W3CDTF">2020-03-23T11:27:23Z</dcterms:created>
  <dcterms:modified xsi:type="dcterms:W3CDTF">2020-10-12T19:15:18Z</dcterms:modified>
</cp:coreProperties>
</file>