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77" r:id="rId3"/>
    <p:sldId id="257" r:id="rId4"/>
    <p:sldId id="275" r:id="rId5"/>
    <p:sldId id="259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Jurica" initials="MJ" lastIdx="4" clrIdx="0">
    <p:extLst>
      <p:ext uri="{19B8F6BF-5375-455C-9EA6-DF929625EA0E}">
        <p15:presenceInfo xmlns:p15="http://schemas.microsoft.com/office/powerpoint/2012/main" userId="dc9055a5779f35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8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541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372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81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644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181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671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09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2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6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3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6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mailto:strucna.sluzba@os-zamet-ri.skole.h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8B48D-F509-48D7-823E-AEA040A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267469" cy="1817004"/>
          </a:xfrm>
        </p:spPr>
        <p:txBody>
          <a:bodyPr/>
          <a:lstStyle/>
          <a:p>
            <a:r>
              <a:rPr lang="hr-HR" dirty="0"/>
              <a:t>Upisi u srednju školu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F7CB06-EE27-4222-98A8-1C2DCB58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843" y="4468031"/>
            <a:ext cx="7891272" cy="1069848"/>
          </a:xfrm>
        </p:spPr>
        <p:txBody>
          <a:bodyPr/>
          <a:lstStyle/>
          <a:p>
            <a:r>
              <a:rPr lang="hr-HR" dirty="0"/>
              <a:t>                             OŠ Zamet, Mirjana Jurica, pedagoginja</a:t>
            </a:r>
          </a:p>
        </p:txBody>
      </p:sp>
    </p:spTree>
    <p:extLst>
      <p:ext uri="{BB962C8B-B14F-4D97-AF65-F5344CB8AC3E}">
        <p14:creationId xmlns:p14="http://schemas.microsoft.com/office/powerpoint/2010/main" val="143970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4F9BD4-E0BC-4BD3-B967-8558C320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1800"/>
            <a:ext cx="10058400" cy="447040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sz="2400" b="1" u="sng" dirty="0"/>
              <a:t>Posebni element</a:t>
            </a:r>
          </a:p>
          <a:p>
            <a:pPr marL="0" indent="0">
              <a:buNone/>
            </a:pPr>
            <a:endParaRPr lang="hr-HR" b="1" u="sng" dirty="0"/>
          </a:p>
          <a:p>
            <a:r>
              <a:rPr lang="hr-HR" dirty="0"/>
              <a:t>Zdravstvene teškoće   -   pravo prednosti (stručno mišljenje Službe za profesionalno usmjeravanje)</a:t>
            </a:r>
          </a:p>
          <a:p>
            <a:r>
              <a:rPr lang="hr-HR" dirty="0"/>
              <a:t>Otežani uvjeti obrazovanja   - 1 bod (dokaz o ostvarivanju prava temeljem dokumenta nadležne službe)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dirty="0"/>
              <a:t>    </a:t>
            </a:r>
            <a:r>
              <a:rPr lang="hr-HR" sz="1700" i="1" dirty="0"/>
              <a:t>- učenik živi uz jednog ili oba roditelja s dugotrajnom teškom bolesti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učenik živi uz dugotrajno nezaposlena oba roditelja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učenik živi uz samohranog roditelja korisnika socijalne skrbi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-  ako je učeniku jedan roditelj preminuo</a:t>
            </a:r>
          </a:p>
          <a:p>
            <a:r>
              <a:rPr lang="hr-HR" dirty="0"/>
              <a:t>Pripadnik romske nacionalne manjine   - 2 boda (dostavlja dokument Vijeća romske nacionalne manjine)</a:t>
            </a:r>
          </a:p>
          <a:p>
            <a:pPr marL="0" indent="0">
              <a:buNone/>
            </a:pPr>
            <a:r>
              <a:rPr lang="hr-HR" b="1" dirty="0"/>
              <a:t>Potvrde o ostvarivanju </a:t>
            </a:r>
            <a:r>
              <a:rPr lang="hr-HR" b="1" dirty="0" smtClean="0"/>
              <a:t>prava učenici mogu dostaviti razredniku koji iste učitava u sustav, mogu učitati samostalno ili mogu odabrati opciju da se podaci automatski provjeravaju iz vanjskog sustava (privola roditelja preko e-Građani) u predviđenom </a:t>
            </a:r>
            <a:r>
              <a:rPr lang="hr-HR" b="1" dirty="0"/>
              <a:t>roku navedenom u tablici  Ljetni upisni rok.</a:t>
            </a:r>
          </a:p>
        </p:txBody>
      </p:sp>
    </p:spTree>
    <p:extLst>
      <p:ext uri="{BB962C8B-B14F-4D97-AF65-F5344CB8AC3E}">
        <p14:creationId xmlns:p14="http://schemas.microsoft.com/office/powerpoint/2010/main" val="4779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D8353-1CAF-4DEF-9841-9FD3872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65826"/>
            <a:ext cx="10058400" cy="5506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400" b="1" u="sng" dirty="0"/>
          </a:p>
          <a:p>
            <a:pPr marL="0" indent="0" algn="ctr">
              <a:buNone/>
            </a:pPr>
            <a:r>
              <a:rPr lang="hr-HR" sz="2400" b="1" u="sng" dirty="0"/>
              <a:t>Dodatne provjere znanja i sposobnosti</a:t>
            </a:r>
          </a:p>
          <a:p>
            <a:pPr marL="0" indent="0" algn="ctr">
              <a:buNone/>
            </a:pPr>
            <a:endParaRPr lang="hr-HR" sz="2400" b="1" u="sng" dirty="0"/>
          </a:p>
          <a:p>
            <a:endParaRPr lang="hr-HR" u="sng" dirty="0"/>
          </a:p>
          <a:p>
            <a:r>
              <a:rPr lang="hr-HR" u="sng" dirty="0"/>
              <a:t>Provjera znanja iz stranog jezika</a:t>
            </a:r>
            <a:r>
              <a:rPr lang="hr-HR" dirty="0"/>
              <a:t> </a:t>
            </a:r>
            <a:r>
              <a:rPr lang="hr-HR" i="1" dirty="0"/>
              <a:t>(ako učenik prijavi kao prvi strani jezik, onaj jezik koji nije učio u osnovnoj školi, niti kao izborni predmet od 5. do 8. razreda, za isti mora proći provjeru)</a:t>
            </a:r>
          </a:p>
          <a:p>
            <a:r>
              <a:rPr lang="hr-HR" u="sng" dirty="0"/>
              <a:t>Provjera dodatnih sposobnosti  </a:t>
            </a:r>
            <a:r>
              <a:rPr lang="hr-HR" i="1" dirty="0"/>
              <a:t>(pojedine škole provode tjelesnu, glasovnu i sličnu spretnost ili sposobnost)</a:t>
            </a:r>
          </a:p>
          <a:p>
            <a:r>
              <a:rPr lang="hr-HR" u="sng" dirty="0"/>
              <a:t>Provjera darovitosti kandidata za upis u umjetničke škole </a:t>
            </a:r>
            <a:r>
              <a:rPr lang="hr-HR" i="1" dirty="0"/>
              <a:t>(likovne, glazbene i plesne)</a:t>
            </a:r>
          </a:p>
        </p:txBody>
      </p:sp>
    </p:spTree>
    <p:extLst>
      <p:ext uri="{BB962C8B-B14F-4D97-AF65-F5344CB8AC3E}">
        <p14:creationId xmlns:p14="http://schemas.microsoft.com/office/powerpoint/2010/main" val="197349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46003-1E66-4C4C-B9FB-673071A3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MINIMALNI BODOVNI PRAG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323FD-71FA-44B0-BA66-5071A460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Četverogodišnje škole mogu utvrditi minimalni bodovni prag  </a:t>
            </a:r>
          </a:p>
          <a:p>
            <a:r>
              <a:rPr lang="hr-HR" dirty="0"/>
              <a:t>Mogu provoditi prijemni ispit</a:t>
            </a:r>
          </a:p>
          <a:p>
            <a:r>
              <a:rPr lang="hr-HR" dirty="0"/>
              <a:t>Za programe obrazovanja u trajanju od tri  godine i manje, ne utvrđuje se bodovni prag</a:t>
            </a:r>
          </a:p>
          <a:p>
            <a:r>
              <a:rPr lang="hr-HR" dirty="0"/>
              <a:t>Ako je škola postavila bodovni prag, on se mora zadovoljiti bodovima koje je učenik ostvario na temelju ocjena iz škole, tj. zajedničkim elementom vrednovanja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953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15E4A-9515-422E-B03F-0FCBC12D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PRIJAVA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48E901-3171-44C4-BA73-9A1B8A8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12381"/>
            <a:ext cx="9601197" cy="3363487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 smtClean="0"/>
              <a:t>     UČENIK </a:t>
            </a:r>
            <a:r>
              <a:rPr lang="hr-HR" sz="2000" b="1" dirty="0"/>
              <a:t>MOŽE PRIJAVITI NAJVIŠE ŠEST PROGRAMA OBRAZOVANJA.</a:t>
            </a:r>
          </a:p>
          <a:p>
            <a:endParaRPr lang="hr-HR" dirty="0" smtClean="0"/>
          </a:p>
          <a:p>
            <a:r>
              <a:rPr lang="hr-HR" dirty="0" smtClean="0"/>
              <a:t>U kartici „Moj odabir” prijaviti željene obrazovne programe, pripremiti</a:t>
            </a:r>
            <a:r>
              <a:rPr lang="hr-HR" dirty="0"/>
              <a:t> </a:t>
            </a:r>
            <a:r>
              <a:rPr lang="hr-HR" dirty="0" smtClean="0"/>
              <a:t>ih</a:t>
            </a:r>
            <a:r>
              <a:rPr lang="hr-HR" dirty="0" smtClean="0"/>
              <a:t> </a:t>
            </a:r>
            <a:r>
              <a:rPr lang="hr-HR" dirty="0"/>
              <a:t>željenim redoslijedom</a:t>
            </a:r>
          </a:p>
          <a:p>
            <a:r>
              <a:rPr lang="hr-HR" dirty="0"/>
              <a:t>Prilikom prijave programa (škole) potrebno je odabrati prvi i drugi strani jezik te izborne predmete</a:t>
            </a:r>
          </a:p>
        </p:txBody>
      </p:sp>
    </p:spTree>
    <p:extLst>
      <p:ext uri="{BB962C8B-B14F-4D97-AF65-F5344CB8AC3E}">
        <p14:creationId xmlns:p14="http://schemas.microsoft.com/office/powerpoint/2010/main" val="39895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2F53D-5615-4400-A9CE-BA0C0625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82179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Kalendar rokova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C738393-1B9C-4A67-BD22-71E692CAA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Ljetni upisni rok (prijave programa od 28.6. do 7.7.)</a:t>
            </a:r>
          </a:p>
          <a:p>
            <a:r>
              <a:rPr lang="hr-HR" dirty="0"/>
              <a:t>Jesenski upisni rok (21. – 25. 8.)</a:t>
            </a:r>
          </a:p>
        </p:txBody>
      </p:sp>
    </p:spTree>
    <p:extLst>
      <p:ext uri="{BB962C8B-B14F-4D97-AF65-F5344CB8AC3E}">
        <p14:creationId xmlns:p14="http://schemas.microsoft.com/office/powerpoint/2010/main" val="305326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A04225-936A-4D29-85AB-B64EC792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DECC43-AE8C-4FB9-9C16-9533D5E08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Datumi upisa u srednje 2023. u ljetnom roku">
            <a:extLst>
              <a:ext uri="{FF2B5EF4-FFF2-40B4-BE49-F238E27FC236}">
                <a16:creationId xmlns:a16="http://schemas.microsoft.com/office/drawing/2014/main" id="{F6B2FC2A-B2F1-48D7-931C-A1B5343A4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1" y="133165"/>
            <a:ext cx="11283518" cy="66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BD09342F-95A2-4431-8B37-17806C19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2935"/>
          </a:xfrm>
        </p:spPr>
        <p:txBody>
          <a:bodyPr/>
          <a:lstStyle/>
          <a:p>
            <a:r>
              <a:rPr lang="hr-HR" dirty="0"/>
              <a:t>Ključni datumi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C70F7F-2DB3-40FD-9B93-02D9E826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7600"/>
            <a:ext cx="9914466" cy="348826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28.6. početak prijava programa</a:t>
            </a:r>
          </a:p>
          <a:p>
            <a:r>
              <a:rPr lang="hr-HR" dirty="0"/>
              <a:t>3. – 6.7. provođenje ispita za dodatne provjere sposobnosti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6.7. </a:t>
            </a:r>
            <a:r>
              <a:rPr lang="hr-HR" dirty="0">
                <a:solidFill>
                  <a:srgbClr val="FF0000"/>
                </a:solidFill>
              </a:rPr>
              <a:t>rok za dostavu dokumenata kojima se ostvaruju dodatna prava</a:t>
            </a:r>
          </a:p>
          <a:p>
            <a:r>
              <a:rPr lang="hr-HR" dirty="0" smtClean="0"/>
              <a:t>10.7</a:t>
            </a:r>
            <a:r>
              <a:rPr lang="hr-HR" dirty="0"/>
              <a:t>. objava konačnih ljestvica </a:t>
            </a:r>
            <a:r>
              <a:rPr lang="hr-HR" dirty="0" smtClean="0"/>
              <a:t>poretka</a:t>
            </a:r>
          </a:p>
          <a:p>
            <a:r>
              <a:rPr lang="hr-HR" dirty="0"/>
              <a:t>10. – 13. 07. dostava </a:t>
            </a:r>
            <a:r>
              <a:rPr lang="hr-HR" b="1" u="sng" dirty="0"/>
              <a:t>upisnice </a:t>
            </a:r>
            <a:r>
              <a:rPr lang="hr-HR" dirty="0"/>
              <a:t> i dokumenata koji su uvjet za upis (potvrde školske medicine, potvrda medicine rada i ostalih dokumenata kojima su ostvarena dodatna prava) u srednju školu</a:t>
            </a:r>
          </a:p>
          <a:p>
            <a:pPr marL="0" indent="0">
              <a:buNone/>
            </a:pPr>
            <a:r>
              <a:rPr lang="hr-HR" b="1" dirty="0"/>
              <a:t>UPISNICA</a:t>
            </a:r>
            <a:r>
              <a:rPr lang="hr-HR" dirty="0"/>
              <a:t> – potvrda koju printate samostalno iz sustava i potpisujete</a:t>
            </a:r>
          </a:p>
          <a:p>
            <a:pPr marL="0" indent="0">
              <a:buNone/>
            </a:pPr>
            <a:r>
              <a:rPr lang="hr-HR" dirty="0"/>
              <a:t>Napomena: </a:t>
            </a:r>
          </a:p>
          <a:p>
            <a:pPr marL="0" indent="0">
              <a:buNone/>
            </a:pPr>
            <a:r>
              <a:rPr lang="hr-HR" sz="2000" i="1" dirty="0"/>
              <a:t>Škole samostalno određuju datume za zaprimanje upisnica i dodatnih dokumenata u predviđenom roku i objavljuju ih na svojoj mrežnoj stranici.</a:t>
            </a:r>
          </a:p>
          <a:p>
            <a:pPr marL="0" indent="0">
              <a:buNone/>
            </a:pP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06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6F76D-E638-480B-AA29-506A2CF4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7689"/>
          </a:xfrm>
        </p:spPr>
        <p:txBody>
          <a:bodyPr/>
          <a:lstStyle/>
          <a:p>
            <a:r>
              <a:rPr lang="hr-HR" dirty="0"/>
              <a:t>Ključni datumi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08ACDC-806D-4F44-B66B-5F206678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10. – 13. 07. dostava </a:t>
            </a:r>
            <a:r>
              <a:rPr lang="hr-HR" b="1" u="sng" dirty="0"/>
              <a:t>upisnice </a:t>
            </a:r>
            <a:r>
              <a:rPr lang="hr-HR" dirty="0"/>
              <a:t> i dokumenata koji su uvjet za upis (potvrde školske medicine, potvrda medicine rada i ostalih dokumenata kojima su ostvarena dodatna prava) u srednju školu</a:t>
            </a:r>
          </a:p>
          <a:p>
            <a:pPr marL="0" indent="0">
              <a:buNone/>
            </a:pPr>
            <a:r>
              <a:rPr lang="hr-HR" b="1" dirty="0"/>
              <a:t>UPISNICA</a:t>
            </a:r>
            <a:r>
              <a:rPr lang="hr-HR" dirty="0"/>
              <a:t> – potvrda koju printate samostalno iz sustava i potpisujete</a:t>
            </a:r>
          </a:p>
          <a:p>
            <a:pPr marL="0" indent="0">
              <a:buNone/>
            </a:pPr>
            <a:r>
              <a:rPr lang="hr-HR" dirty="0"/>
              <a:t>Napomena: </a:t>
            </a:r>
          </a:p>
          <a:p>
            <a:pPr marL="0" indent="0">
              <a:buNone/>
            </a:pPr>
            <a:r>
              <a:rPr lang="hr-HR" sz="2000" i="1" dirty="0"/>
              <a:t>Škole samostalno određuju datume za zaprimanje upisnica i dodatnih dokumenata u predviđenom roku i objavljuju ih na svojoj mrežnoj stranici.</a:t>
            </a:r>
          </a:p>
        </p:txBody>
      </p:sp>
    </p:spTree>
    <p:extLst>
      <p:ext uri="{BB962C8B-B14F-4D97-AF65-F5344CB8AC3E}">
        <p14:creationId xmlns:p14="http://schemas.microsoft.com/office/powerpoint/2010/main" val="1942027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95401" y="965199"/>
            <a:ext cx="9601196" cy="956735"/>
          </a:xfrm>
        </p:spPr>
        <p:txBody>
          <a:bodyPr>
            <a:normAutofit/>
          </a:bodyPr>
          <a:lstStyle/>
          <a:p>
            <a:r>
              <a:rPr lang="hr-HR" dirty="0"/>
              <a:t>Podrška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Razrednica/razrednik</a:t>
            </a:r>
            <a:endParaRPr lang="hr-HR" dirty="0"/>
          </a:p>
          <a:p>
            <a:r>
              <a:rPr lang="hr-HR" dirty="0"/>
              <a:t>Stručna služba 051/684-610  </a:t>
            </a:r>
            <a:r>
              <a:rPr lang="hr-HR" dirty="0" smtClean="0">
                <a:hlinkClick r:id="rId2"/>
              </a:rPr>
              <a:t>strucna.sluzba@os-zamet-ri.skole.hr</a:t>
            </a:r>
            <a:r>
              <a:rPr lang="hr-HR" dirty="0" smtClean="0"/>
              <a:t> (pedagoginja Mirjana Jurica)</a:t>
            </a:r>
            <a:endParaRPr lang="hr-HR" dirty="0"/>
          </a:p>
          <a:p>
            <a:r>
              <a:rPr lang="hr-HR" dirty="0" err="1"/>
              <a:t>Carnet</a:t>
            </a:r>
            <a:r>
              <a:rPr lang="hr-HR" dirty="0"/>
              <a:t> podrška  </a:t>
            </a:r>
            <a:r>
              <a:rPr lang="hr-HR" dirty="0">
                <a:hlinkClick r:id="rId3"/>
              </a:rPr>
              <a:t>helpdesk@skole.hr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01/6661-500</a:t>
            </a:r>
          </a:p>
        </p:txBody>
      </p:sp>
    </p:spTree>
    <p:extLst>
      <p:ext uri="{BB962C8B-B14F-4D97-AF65-F5344CB8AC3E}">
        <p14:creationId xmlns:p14="http://schemas.microsoft.com/office/powerpoint/2010/main" val="323504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75990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b="1" u="sng" dirty="0">
                <a:solidFill>
                  <a:srgbClr val="C00000"/>
                </a:solidFill>
              </a:rPr>
              <a:t>PRIJAVA  U SUSTAV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https</a:t>
            </a:r>
            <a:r>
              <a:rPr lang="hr-HR" dirty="0"/>
              <a:t>://</a:t>
            </a:r>
            <a:r>
              <a:rPr lang="hr-HR" dirty="0" smtClean="0"/>
              <a:t>srednje.e-upisi.hr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Elektronički </a:t>
            </a:r>
            <a:r>
              <a:rPr lang="hr-HR" dirty="0"/>
              <a:t>identitet/  korisničko ime i lozinka </a:t>
            </a:r>
          </a:p>
          <a:p>
            <a:r>
              <a:rPr lang="hr-HR" dirty="0"/>
              <a:t>Prijava preko </a:t>
            </a:r>
            <a:r>
              <a:rPr lang="hr-HR" dirty="0" err="1" smtClean="0"/>
              <a:t>AAI@EduHr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Provjeriti </a:t>
            </a:r>
            <a:r>
              <a:rPr lang="hr-HR" dirty="0"/>
              <a:t>točnost podataka</a:t>
            </a:r>
          </a:p>
          <a:p>
            <a:r>
              <a:rPr lang="hr-HR" dirty="0"/>
              <a:t>U slučaju drugih teškoća s prijavom na mrežnu stranicu </a:t>
            </a:r>
            <a:r>
              <a:rPr lang="hr-HR" dirty="0">
                <a:hlinkClick r:id="rId2"/>
              </a:rPr>
              <a:t>www.upisi.hr</a:t>
            </a:r>
            <a:r>
              <a:rPr lang="hr-HR" dirty="0"/>
              <a:t> nazvati CARNET-ovu podršku na broj: 01/6661 500 ili teškoću prijaviti na adresu: </a:t>
            </a:r>
            <a:r>
              <a:rPr lang="hr-HR" dirty="0">
                <a:hlinkClick r:id="rId3"/>
              </a:rPr>
              <a:t>helpdesk@skole.hr</a:t>
            </a:r>
            <a:r>
              <a:rPr lang="hr-HR" dirty="0"/>
              <a:t> isključivo putem </a:t>
            </a:r>
            <a:r>
              <a:rPr lang="hr-HR" dirty="0" err="1"/>
              <a:t>meil</a:t>
            </a:r>
            <a:r>
              <a:rPr lang="hr-HR" dirty="0"/>
              <a:t> adrese …. @skole.hr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435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10320380" y="423333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F8AEF7-C2AF-4B98-9912-B8437CD4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80" y="941032"/>
            <a:ext cx="10058400" cy="5240045"/>
          </a:xfrm>
        </p:spPr>
        <p:txBody>
          <a:bodyPr/>
          <a:lstStyle/>
          <a:p>
            <a:r>
              <a:rPr lang="hr-HR" dirty="0"/>
              <a:t>Prijave  učenika za upis u srednju školu:</a:t>
            </a:r>
          </a:p>
          <a:p>
            <a:pPr marL="0" indent="0">
              <a:buNone/>
            </a:pPr>
            <a:r>
              <a:rPr lang="hr-HR" dirty="0"/>
              <a:t>     - www. upisi.hr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2979" r="259" b="5453"/>
          <a:stretch/>
        </p:blipFill>
        <p:spPr>
          <a:xfrm>
            <a:off x="482600" y="254000"/>
            <a:ext cx="11260667" cy="61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87" y="752476"/>
            <a:ext cx="10013245" cy="5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1E3E1-84FF-4B40-AEB2-534A136D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Važni dokumenti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DC1D40-6057-4D59-AC1F-14200997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Pravilnik o elementima i kriterijima za izbor kandidata za upis u 1. razred srednje škole ( u privitku popis posebno važnih predmeta)</a:t>
            </a:r>
            <a:endParaRPr lang="hr-HR" sz="1900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Oduka o upisu učenika u 1. razred srednje škole u šk. 2023./2024. god.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Jedinstveni popis zdravstvenih kontraindikacija</a:t>
            </a:r>
          </a:p>
        </p:txBody>
      </p:sp>
    </p:spTree>
    <p:extLst>
      <p:ext uri="{BB962C8B-B14F-4D97-AF65-F5344CB8AC3E}">
        <p14:creationId xmlns:p14="http://schemas.microsoft.com/office/powerpoint/2010/main" val="11165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63B7E-8605-4F52-A26C-64495298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Što se boduje?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A60545-29B3-4CCA-9F73-0B120E4F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6858"/>
            <a:ext cx="10058400" cy="4565343"/>
          </a:xfrm>
        </p:spPr>
        <p:txBody>
          <a:bodyPr>
            <a:normAutofit fontScale="850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sz="2400" b="1" u="sng" dirty="0"/>
              <a:t>Zajednički element</a:t>
            </a:r>
          </a:p>
          <a:p>
            <a:pPr marL="0" indent="0">
              <a:buNone/>
            </a:pPr>
            <a:endParaRPr lang="hr-HR" sz="2400" b="1" u="sng" dirty="0"/>
          </a:p>
          <a:p>
            <a:r>
              <a:rPr lang="hr-HR" dirty="0"/>
              <a:t>Zaključne ocjene od 5. do 8. razreda na dvije decimale</a:t>
            </a:r>
          </a:p>
          <a:p>
            <a:pPr marL="0" indent="0">
              <a:buNone/>
            </a:pPr>
            <a:r>
              <a:rPr lang="hr-HR" dirty="0"/>
              <a:t>     (npr. 4.35+4.00+4.50+4.52=17.37), </a:t>
            </a:r>
            <a:r>
              <a:rPr lang="hr-HR" dirty="0" err="1"/>
              <a:t>max</a:t>
            </a:r>
            <a:r>
              <a:rPr lang="hr-HR" dirty="0"/>
              <a:t>. 20 bodova</a:t>
            </a:r>
          </a:p>
          <a:p>
            <a:r>
              <a:rPr lang="hr-HR" dirty="0"/>
              <a:t>Zaključne ocjene u posljednja dva razreda (7. i 8. razred) iz </a:t>
            </a:r>
            <a:r>
              <a:rPr lang="hr-HR" b="1" i="1" u="sng" dirty="0"/>
              <a:t>hrvatskog jezika, matematike i prvog stranog jezika   </a:t>
            </a:r>
            <a:r>
              <a:rPr lang="hr-HR" dirty="0"/>
              <a:t>(</a:t>
            </a:r>
            <a:r>
              <a:rPr lang="hr-HR" dirty="0" err="1"/>
              <a:t>max</a:t>
            </a:r>
            <a:r>
              <a:rPr lang="hr-HR" dirty="0"/>
              <a:t>. 30 bodova)</a:t>
            </a:r>
            <a:endParaRPr lang="hr-HR" b="1" i="1" u="sng" dirty="0"/>
          </a:p>
          <a:p>
            <a:pPr marL="0" indent="0">
              <a:buNone/>
            </a:pPr>
            <a:r>
              <a:rPr lang="hr-HR" dirty="0"/>
              <a:t>        +        ocjene </a:t>
            </a:r>
            <a:r>
              <a:rPr lang="hr-HR" b="1" i="1" u="sng" dirty="0"/>
              <a:t>tri nastavna predmeta </a:t>
            </a:r>
            <a:r>
              <a:rPr lang="hr-HR" dirty="0"/>
              <a:t>od kojih su </a:t>
            </a:r>
            <a:r>
              <a:rPr lang="hr-HR" b="1" dirty="0"/>
              <a:t>dva</a:t>
            </a:r>
            <a:r>
              <a:rPr lang="hr-HR" dirty="0"/>
              <a:t> propisana Popisom  </a:t>
            </a:r>
          </a:p>
          <a:p>
            <a:pPr marL="0" indent="0">
              <a:buNone/>
            </a:pPr>
            <a:r>
              <a:rPr lang="hr-HR" dirty="0"/>
              <a:t>                  predmeta posebno važnih  za upis i jedan samostalno određuje škola</a:t>
            </a:r>
          </a:p>
          <a:p>
            <a:pPr marL="0" indent="0">
              <a:buNone/>
            </a:pPr>
            <a:r>
              <a:rPr lang="hr-HR" dirty="0"/>
              <a:t>                   (</a:t>
            </a:r>
            <a:r>
              <a:rPr lang="hr-HR" dirty="0" err="1"/>
              <a:t>max</a:t>
            </a:r>
            <a:r>
              <a:rPr lang="hr-HR" dirty="0"/>
              <a:t>. 30 bodova)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U obrtničkim školama nema bodovanja dodatnih nastavnih predmeta.</a:t>
            </a:r>
          </a:p>
        </p:txBody>
      </p:sp>
    </p:spTree>
    <p:extLst>
      <p:ext uri="{BB962C8B-B14F-4D97-AF65-F5344CB8AC3E}">
        <p14:creationId xmlns:p14="http://schemas.microsoft.com/office/powerpoint/2010/main" val="3342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659467"/>
            <a:ext cx="9601196" cy="660399"/>
          </a:xfrm>
        </p:spPr>
        <p:txBody>
          <a:bodyPr>
            <a:normAutofit/>
          </a:bodyPr>
          <a:lstStyle/>
          <a:p>
            <a:r>
              <a:rPr lang="hr-HR" sz="2800" u="sng" dirty="0"/>
              <a:t>Dodatni element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819400"/>
            <a:ext cx="9499599" cy="3056468"/>
          </a:xfrm>
        </p:spPr>
        <p:txBody>
          <a:bodyPr>
            <a:normAutofit/>
          </a:bodyPr>
          <a:lstStyle/>
          <a:p>
            <a:r>
              <a:rPr lang="hr-HR" sz="2000" dirty="0"/>
              <a:t>Sposobnosti</a:t>
            </a:r>
          </a:p>
          <a:p>
            <a:r>
              <a:rPr lang="hr-HR" sz="2000" dirty="0"/>
              <a:t>Darovitosti</a:t>
            </a:r>
          </a:p>
          <a:p>
            <a:r>
              <a:rPr lang="hr-HR" sz="2000" dirty="0"/>
              <a:t>Znanja kandidata (tzv. prijemni ispiti) </a:t>
            </a:r>
          </a:p>
          <a:p>
            <a:pPr marL="0" indent="0">
              <a:buNone/>
            </a:pPr>
            <a:r>
              <a:rPr lang="hr-HR" sz="2000" b="1" dirty="0" smtClean="0"/>
              <a:t>Bodovi </a:t>
            </a:r>
            <a:r>
              <a:rPr lang="hr-HR" sz="2000" b="1" dirty="0"/>
              <a:t>se ostvaruju na temelju  ispitivanja vještina, rezultata s natjecanja u znanju i na temelju natjecanja u sportu za Školski sportski klub</a:t>
            </a:r>
          </a:p>
        </p:txBody>
      </p:sp>
    </p:spTree>
    <p:extLst>
      <p:ext uri="{BB962C8B-B14F-4D97-AF65-F5344CB8AC3E}">
        <p14:creationId xmlns:p14="http://schemas.microsoft.com/office/powerpoint/2010/main" val="29497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9188BE-C203-43B5-8F51-4728E15D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92458"/>
            <a:ext cx="10058400" cy="5479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u="sng" dirty="0"/>
              <a:t>Dodatni element</a:t>
            </a:r>
          </a:p>
          <a:p>
            <a:r>
              <a:rPr lang="hr-HR" sz="2400" dirty="0"/>
              <a:t>Rezultati na državnim i međunarodnim natjecanjima u znanju iz predmeta važnih za upis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8F8F6B-86BA-4415-910B-7AD781D8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5" t="15764" r="19505" b="4039"/>
          <a:stretch/>
        </p:blipFill>
        <p:spPr>
          <a:xfrm>
            <a:off x="1063752" y="1943100"/>
            <a:ext cx="9638884" cy="42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285B5A-516B-4CDC-908E-CE08FBA1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2" y="541539"/>
            <a:ext cx="10739020" cy="5639540"/>
          </a:xfrm>
        </p:spPr>
        <p:txBody>
          <a:bodyPr/>
          <a:lstStyle/>
          <a:p>
            <a:r>
              <a:rPr lang="hr-HR" sz="2400" dirty="0"/>
              <a:t>Rezultati postignuti na sportskim natjecanjima školskih sportskih društava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C5E111-A1D2-4C3C-80B1-8109022F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9" t="46147" r="7372" b="8472"/>
          <a:stretch/>
        </p:blipFill>
        <p:spPr>
          <a:xfrm>
            <a:off x="766437" y="1420427"/>
            <a:ext cx="10739023" cy="41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808</Words>
  <Application>Microsoft Office PowerPoint</Application>
  <PresentationFormat>Široki zaslon</PresentationFormat>
  <Paragraphs>86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Organski</vt:lpstr>
      <vt:lpstr>Upisi u srednju školu</vt:lpstr>
      <vt:lpstr> PRIJAVA  U SUSTAV</vt:lpstr>
      <vt:lpstr>PowerPoint prezentacija</vt:lpstr>
      <vt:lpstr>PowerPoint prezentacija</vt:lpstr>
      <vt:lpstr>Važni dokumenti</vt:lpstr>
      <vt:lpstr>Što se boduje?</vt:lpstr>
      <vt:lpstr>Dodatni element</vt:lpstr>
      <vt:lpstr>PowerPoint prezentacija</vt:lpstr>
      <vt:lpstr>PowerPoint prezentacija</vt:lpstr>
      <vt:lpstr>PowerPoint prezentacija</vt:lpstr>
      <vt:lpstr>PowerPoint prezentacija</vt:lpstr>
      <vt:lpstr>MINIMALNI BODOVNI PRAG</vt:lpstr>
      <vt:lpstr>PRIJAVA PROGRAMA</vt:lpstr>
      <vt:lpstr>Kalendar rokova</vt:lpstr>
      <vt:lpstr>PowerPoint prezentacija</vt:lpstr>
      <vt:lpstr>Ključni datumi</vt:lpstr>
      <vt:lpstr>Ključni datumi</vt:lpstr>
      <vt:lpstr>Podrška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srednju školu</dc:title>
  <dc:creator>Mirjana Jurica</dc:creator>
  <cp:lastModifiedBy>Windows korisnik</cp:lastModifiedBy>
  <cp:revision>84</cp:revision>
  <dcterms:created xsi:type="dcterms:W3CDTF">2021-06-06T19:59:14Z</dcterms:created>
  <dcterms:modified xsi:type="dcterms:W3CDTF">2023-05-23T14:19:25Z</dcterms:modified>
</cp:coreProperties>
</file>