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9"/>
  </p:notesMasterIdLst>
  <p:sldIdLst>
    <p:sldId id="256" r:id="rId2"/>
    <p:sldId id="266" r:id="rId3"/>
    <p:sldId id="257" r:id="rId4"/>
    <p:sldId id="265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1905" autoAdjust="0"/>
  </p:normalViewPr>
  <p:slideViewPr>
    <p:cSldViewPr snapToGrid="0">
      <p:cViewPr varScale="1">
        <p:scale>
          <a:sx n="106" d="100"/>
          <a:sy n="106" d="100"/>
        </p:scale>
        <p:origin x="7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BB830-2108-4D4D-A8F0-1AF90BAC3065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DD8C-E1A7-4A5D-8BBA-84C759AF3C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7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DD8C-E1A7-4A5D-8BBA-84C759AF3CB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87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DD8C-E1A7-4A5D-8BBA-84C759AF3CB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17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DD8C-E1A7-4A5D-8BBA-84C759AF3CB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564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06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873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54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39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1451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424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738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20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136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23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408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417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429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444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80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032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09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5934-34D0-48C2-9076-C5A38632A75C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4D0126-76A6-4BD8-B572-E6396172C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3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ar-integrativne-psihologije.hr/izazovi-odrastanja-adolescencija-je-period-prilagodbe-i-nove-ravnoteze/" TargetMode="External"/><Relationship Id="rId2" Type="http://schemas.openxmlformats.org/officeDocument/2006/relationships/hyperlink" Target="https://www.poliklinika-djeca.hr/aktualno/teme/adolescencija-izazovi-odrastanja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ss-ri.hr/ka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AB3D4BB-8836-4443-A044-1C7B7B610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1" y="1019504"/>
            <a:ext cx="8644148" cy="324729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DE1F2B0-8152-462E-8DE1-352378426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077" y="1019504"/>
            <a:ext cx="8097815" cy="2270234"/>
          </a:xfrm>
        </p:spPr>
        <p:txBody>
          <a:bodyPr>
            <a:normAutofit/>
          </a:bodyPr>
          <a:lstStyle/>
          <a:p>
            <a:r>
              <a:rPr lang="hr-HR" b="1" dirty="0"/>
              <a:t>Roditelji u zamci djetetova odrastanja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27619DE-131E-4B20-8848-7DF642B60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1292" y="5210907"/>
            <a:ext cx="5357446" cy="1031632"/>
          </a:xfrm>
        </p:spPr>
        <p:txBody>
          <a:bodyPr>
            <a:noAutofit/>
          </a:bodyPr>
          <a:lstStyle/>
          <a:p>
            <a:r>
              <a:rPr lang="hr-HR" sz="20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Mirjana Jurica, pedagoginja</a:t>
            </a:r>
          </a:p>
          <a:p>
            <a:r>
              <a:rPr lang="hr-HR" sz="20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Osnovna škola Zamet</a:t>
            </a:r>
          </a:p>
        </p:txBody>
      </p:sp>
    </p:spTree>
    <p:extLst>
      <p:ext uri="{BB962C8B-B14F-4D97-AF65-F5344CB8AC3E}">
        <p14:creationId xmlns:p14="http://schemas.microsoft.com/office/powerpoint/2010/main" val="339008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CF0CCCB0-DA0B-4C19-AA35-962C0700501B}"/>
              </a:ext>
            </a:extLst>
          </p:cNvPr>
          <p:cNvSpPr/>
          <p:nvPr/>
        </p:nvSpPr>
        <p:spPr>
          <a:xfrm>
            <a:off x="603115" y="3429000"/>
            <a:ext cx="10554511" cy="23492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1DD4676E-AEA7-4B6B-9DDD-5B8CD88F56EA}"/>
              </a:ext>
            </a:extLst>
          </p:cNvPr>
          <p:cNvSpPr/>
          <p:nvPr/>
        </p:nvSpPr>
        <p:spPr>
          <a:xfrm>
            <a:off x="677332" y="1254868"/>
            <a:ext cx="10645663" cy="1819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8BD86E-496F-4D77-AC98-474F22D6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3815"/>
          </a:xfrm>
        </p:spPr>
        <p:txBody>
          <a:bodyPr/>
          <a:lstStyle/>
          <a:p>
            <a:r>
              <a:rPr lang="hr-HR" dirty="0"/>
              <a:t>IGRA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7DB01C-CFFB-457E-A6D4-40BED27B31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83416"/>
            <a:ext cx="10238362" cy="4764984"/>
          </a:xfrm>
        </p:spPr>
        <p:txBody>
          <a:bodyPr>
            <a:normAutofit/>
          </a:bodyPr>
          <a:lstStyle/>
          <a:p>
            <a:r>
              <a:rPr lang="hr-HR" sz="2400" dirty="0"/>
              <a:t>Prestaje biti dominantna aktivnost, ali je i dalje prisutna</a:t>
            </a:r>
          </a:p>
          <a:p>
            <a:r>
              <a:rPr lang="hr-HR" sz="2400" dirty="0"/>
              <a:t>Zabava s vršnjacima – važan društveni kanal</a:t>
            </a:r>
          </a:p>
          <a:p>
            <a:pPr marL="0" indent="0">
              <a:buNone/>
            </a:pPr>
            <a:r>
              <a:rPr lang="hr-HR" sz="2400" dirty="0"/>
              <a:t>                                           - može bit od ključne važnosti kod upravljanja stresom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>
                <a:solidFill>
                  <a:schemeClr val="accent2"/>
                </a:solidFill>
              </a:rPr>
              <a:t>SAVJET RODITELJIMA: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accent2"/>
                </a:solidFill>
              </a:rPr>
              <a:t>Razgovarati o načinima na koji možete riješiti jedan problem. Potaknuti dijete da razmišlja o nekoliko rješenja problema prije poduzimanja radnji.  To može poboljšati prosuđivanje djeteta i dati priliku da prakticira svoje vještine kritičkog razmišljanja.</a:t>
            </a:r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54519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D789B47-6A56-4383-80C5-6ABDB894CAFD}"/>
              </a:ext>
            </a:extLst>
          </p:cNvPr>
          <p:cNvSpPr/>
          <p:nvPr/>
        </p:nvSpPr>
        <p:spPr>
          <a:xfrm>
            <a:off x="685801" y="2712681"/>
            <a:ext cx="9781161" cy="36284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CF9234-3D2D-409C-8698-5C962FC2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3815"/>
          </a:xfrm>
        </p:spPr>
        <p:txBody>
          <a:bodyPr/>
          <a:lstStyle/>
          <a:p>
            <a:r>
              <a:rPr lang="hr-HR" dirty="0"/>
              <a:t>OSTALI PREKRETNICI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FE006F-FEB8-4BDA-8E21-85D5AD2D79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6773" y="3103122"/>
            <a:ext cx="8414427" cy="2889116"/>
          </a:xfrm>
        </p:spPr>
        <p:txBody>
          <a:bodyPr>
            <a:normAutofit/>
          </a:bodyPr>
          <a:lstStyle/>
          <a:p>
            <a:r>
              <a:rPr lang="hr-HR" sz="2400" dirty="0"/>
              <a:t>Društveni mediji (</a:t>
            </a:r>
            <a:r>
              <a:rPr lang="hr-HR" sz="2400" dirty="0" err="1"/>
              <a:t>viber</a:t>
            </a:r>
            <a:r>
              <a:rPr lang="hr-HR" sz="2400" dirty="0"/>
              <a:t>, </a:t>
            </a:r>
            <a:r>
              <a:rPr lang="hr-HR" sz="2400" dirty="0" err="1"/>
              <a:t>instagram</a:t>
            </a:r>
            <a:r>
              <a:rPr lang="hr-HR" sz="2400" dirty="0"/>
              <a:t>, </a:t>
            </a:r>
            <a:r>
              <a:rPr lang="hr-HR" sz="2400" dirty="0" err="1"/>
              <a:t>snapchat</a:t>
            </a:r>
            <a:r>
              <a:rPr lang="hr-HR" sz="2400" dirty="0"/>
              <a:t>)</a:t>
            </a:r>
          </a:p>
          <a:p>
            <a:r>
              <a:rPr lang="hr-HR" sz="2400" dirty="0"/>
              <a:t>Komunikacija s prijateljima (brža, jednostavnija, slobodnija - nije ista kao s roditeljima)</a:t>
            </a:r>
          </a:p>
          <a:p>
            <a:r>
              <a:rPr lang="hr-HR" sz="2400" dirty="0"/>
              <a:t>Komunikacija kao dodatni pritisak (osjećaju se prisiljenima pridružiti se razgovorima kako bi ih vršnjaci prihvatili) 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637C485-3D96-4CC2-92C7-623681E45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05" y="1346273"/>
            <a:ext cx="1609423" cy="119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40CA345-8405-4710-A2C3-22F5606E1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607" y="1524440"/>
            <a:ext cx="1944684" cy="1404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7980A0F-574D-4D06-9FF3-E4B348F9E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365" y="1308326"/>
            <a:ext cx="1120688" cy="106425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F9CE27A-49E8-4936-8B39-A930A9A1B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449" y="1666551"/>
            <a:ext cx="98700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2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529B1E15-8647-4EC0-8675-B9AFB9098CC1}"/>
              </a:ext>
            </a:extLst>
          </p:cNvPr>
          <p:cNvSpPr/>
          <p:nvPr/>
        </p:nvSpPr>
        <p:spPr>
          <a:xfrm>
            <a:off x="496111" y="1483413"/>
            <a:ext cx="8871625" cy="46255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41FAC11-EB19-49D8-AB67-253A9C62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690402" cy="873815"/>
          </a:xfrm>
        </p:spPr>
        <p:txBody>
          <a:bodyPr/>
          <a:lstStyle/>
          <a:p>
            <a:r>
              <a:rPr lang="hr-HR" dirty="0"/>
              <a:t>ŠTO MLADI OD SVOJIH RODITELJA OČEKUJU?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62CCED-F21B-44D4-8B57-C4011CDBE4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73158"/>
            <a:ext cx="10394707" cy="3701428"/>
          </a:xfrm>
        </p:spPr>
        <p:txBody>
          <a:bodyPr>
            <a:normAutofit/>
          </a:bodyPr>
          <a:lstStyle/>
          <a:p>
            <a:r>
              <a:rPr lang="hr-HR" sz="2400" dirty="0"/>
              <a:t>Interes i pomoć kad ju trebaju</a:t>
            </a:r>
          </a:p>
          <a:p>
            <a:r>
              <a:rPr lang="hr-HR" sz="2400" dirty="0"/>
              <a:t>Razumijevanje i slušanje</a:t>
            </a:r>
          </a:p>
          <a:p>
            <a:r>
              <a:rPr lang="hr-HR" sz="2400" dirty="0"/>
              <a:t>Pokazivanje ljubavi</a:t>
            </a:r>
          </a:p>
          <a:p>
            <a:r>
              <a:rPr lang="hr-HR" sz="2400" dirty="0"/>
              <a:t>Prihvaćanje</a:t>
            </a:r>
          </a:p>
          <a:p>
            <a:r>
              <a:rPr lang="hr-HR" sz="2400" dirty="0"/>
              <a:t>Vjerovanje i očekivanje najboljeg</a:t>
            </a:r>
          </a:p>
          <a:p>
            <a:r>
              <a:rPr lang="hr-HR" sz="2400" dirty="0"/>
              <a:t>Pokazivanje zadovoljstva i smisla za humor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506FC66-833C-4035-92F1-5E2D179E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673" y="1721594"/>
            <a:ext cx="3435021" cy="255857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200E61B-42D7-466A-8139-469C45C9C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842" y="3725691"/>
            <a:ext cx="2817269" cy="291829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A32E396-0AAE-44D7-9EE7-43D406A80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769" y="4510200"/>
            <a:ext cx="2319895" cy="14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3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40578862-CF3B-4FA6-AB5B-F2B9491AA11E}"/>
              </a:ext>
            </a:extLst>
          </p:cNvPr>
          <p:cNvSpPr/>
          <p:nvPr/>
        </p:nvSpPr>
        <p:spPr>
          <a:xfrm>
            <a:off x="398834" y="1483415"/>
            <a:ext cx="10564239" cy="46741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CBFCDFF-4570-499D-B8D8-7E12CC25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3815"/>
          </a:xfrm>
        </p:spPr>
        <p:txBody>
          <a:bodyPr/>
          <a:lstStyle/>
          <a:p>
            <a:r>
              <a:rPr lang="hr-HR" dirty="0"/>
              <a:t>ŠTO MLADI OD SVOJIH RODITELJA  DOBIJU?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6A469A-2600-40AF-8641-B4BB37AEE6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75882"/>
            <a:ext cx="10394707" cy="4202348"/>
          </a:xfrm>
        </p:spPr>
        <p:txBody>
          <a:bodyPr>
            <a:noAutofit/>
          </a:bodyPr>
          <a:lstStyle/>
          <a:p>
            <a:r>
              <a:rPr lang="hr-HR" sz="2000" dirty="0"/>
              <a:t>Preveliku kontrolu i nadzor</a:t>
            </a:r>
          </a:p>
          <a:p>
            <a:r>
              <a:rPr lang="hr-HR" sz="2000" dirty="0"/>
              <a:t>Preveliku slobodu</a:t>
            </a:r>
          </a:p>
          <a:p>
            <a:r>
              <a:rPr lang="hr-HR" sz="2000" dirty="0"/>
              <a:t>Premalo interesa za sve životne aktivnosti djeteta</a:t>
            </a:r>
          </a:p>
          <a:p>
            <a:r>
              <a:rPr lang="hr-HR" sz="2000" dirty="0"/>
              <a:t>Premalo pohvala i iskazivanja ljubavi</a:t>
            </a:r>
          </a:p>
          <a:p>
            <a:r>
              <a:rPr lang="hr-HR" sz="2000" dirty="0"/>
              <a:t>Nedostatak vremena za vlastito dijete</a:t>
            </a:r>
          </a:p>
          <a:p>
            <a:r>
              <a:rPr lang="hr-HR" sz="2000" dirty="0"/>
              <a:t>Omalovažavanje i postavljanje velikih zahtjeva</a:t>
            </a:r>
          </a:p>
          <a:p>
            <a:r>
              <a:rPr lang="hr-HR" sz="2000" dirty="0"/>
              <a:t>Nepoštivanje dječjih osjećaja</a:t>
            </a:r>
          </a:p>
          <a:p>
            <a:r>
              <a:rPr lang="hr-HR" sz="2000" dirty="0"/>
              <a:t>Nezrelo ponašanje roditelja, loš primjer (puše, piju, podređuju se postizanju materijalnih stvari,</a:t>
            </a:r>
          </a:p>
          <a:p>
            <a:pPr marL="0" indent="0">
              <a:buNone/>
            </a:pPr>
            <a:r>
              <a:rPr lang="hr-HR" sz="2000" dirty="0"/>
              <a:t>       opterećuju djecu svojim životnim problemima, preopterećuju djecu kućanskim poslovima, </a:t>
            </a:r>
          </a:p>
          <a:p>
            <a:pPr marL="0" indent="0">
              <a:buNone/>
            </a:pPr>
            <a:r>
              <a:rPr lang="hr-HR" sz="2000" dirty="0"/>
              <a:t>       preljubnici su)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8842ED9-BD9C-404F-9A47-08B29FDB6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120" y="1453418"/>
            <a:ext cx="3118418" cy="168861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CF01CC1-3DB9-439C-B5E6-355D79A6E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970" y="3142034"/>
            <a:ext cx="2855069" cy="1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1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8BCE3587-30FA-4767-AF01-FE31142577CD}"/>
              </a:ext>
            </a:extLst>
          </p:cNvPr>
          <p:cNvSpPr/>
          <p:nvPr/>
        </p:nvSpPr>
        <p:spPr>
          <a:xfrm>
            <a:off x="486382" y="1410511"/>
            <a:ext cx="10671243" cy="4956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6706E90-D6A1-4F7D-B207-FFFE5C7B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62777" cy="873815"/>
          </a:xfrm>
        </p:spPr>
        <p:txBody>
          <a:bodyPr>
            <a:normAutofit/>
          </a:bodyPr>
          <a:lstStyle/>
          <a:p>
            <a:r>
              <a:rPr lang="hr-HR" dirty="0"/>
              <a:t>KAKO ONDA RAZGOVARATI S TINEJDŽEROM?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5070-107B-45D4-B1B8-DF427E63F7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83415"/>
            <a:ext cx="10394707" cy="4956295"/>
          </a:xfrm>
        </p:spPr>
        <p:txBody>
          <a:bodyPr/>
          <a:lstStyle/>
          <a:p>
            <a:r>
              <a:rPr lang="hr-HR" sz="2000" dirty="0"/>
              <a:t>Slušati, slušati – govoriti što manje da bi vaše dijete reklo što više</a:t>
            </a:r>
          </a:p>
          <a:p>
            <a:r>
              <a:rPr lang="hr-HR" sz="2000" dirty="0"/>
              <a:t>Koristiti što manje riječi u kratkim rečenicama</a:t>
            </a:r>
          </a:p>
          <a:p>
            <a:r>
              <a:rPr lang="hr-HR" sz="2000" dirty="0"/>
              <a:t>Ne ponavljajte se. Ne ponavljajte se. To je tako dosadno.</a:t>
            </a:r>
          </a:p>
          <a:p>
            <a:r>
              <a:rPr lang="hr-HR" sz="2000" dirty="0"/>
              <a:t>Govorite normalnim tonom. Što više vičete manje vas se čuje.</a:t>
            </a:r>
          </a:p>
          <a:p>
            <a:r>
              <a:rPr lang="hr-HR" sz="2000" dirty="0"/>
              <a:t>Organizirajte svoje misli prije razgovora.</a:t>
            </a:r>
          </a:p>
          <a:p>
            <a:r>
              <a:rPr lang="hr-HR" sz="2000" dirty="0"/>
              <a:t>Pazite na „</a:t>
            </a:r>
            <a:r>
              <a:rPr lang="hr-HR" sz="2000" dirty="0" err="1"/>
              <a:t>tajming</a:t>
            </a:r>
            <a:r>
              <a:rPr lang="hr-HR" sz="2000" dirty="0"/>
              <a:t>”, nije svako vrijeme dobro za razgovor.</a:t>
            </a:r>
          </a:p>
          <a:p>
            <a:r>
              <a:rPr lang="hr-HR" sz="2000" dirty="0"/>
              <a:t>Prekinite razgovor ako se frustracija ili ljutnja pojačavaju. Napravite pauzu ili nastavit sutra.</a:t>
            </a:r>
          </a:p>
          <a:p>
            <a:r>
              <a:rPr lang="hr-HR" sz="2000" dirty="0"/>
              <a:t>Dopustite tinejdžeru da ode, možda je to njegov način na koji kontrolira ljutnju. Kažite mu da je OK da ode, ako se razgovor nastavi kasnije.</a:t>
            </a:r>
          </a:p>
          <a:p>
            <a:r>
              <a:rPr lang="hr-HR" sz="2000" dirty="0"/>
              <a:t>Ne postavljajte ultimatume. </a:t>
            </a:r>
            <a:r>
              <a:rPr lang="hr-HR" sz="2000" smtClean="0"/>
              <a:t>Tinejdžeri </a:t>
            </a:r>
            <a:r>
              <a:rPr lang="hr-HR" sz="2000" dirty="0"/>
              <a:t>jako loše reagiraju na njih.</a:t>
            </a:r>
          </a:p>
          <a:p>
            <a:r>
              <a:rPr lang="hr-HR" sz="2000" dirty="0"/>
              <a:t>Nikada ne ponižavajte! Ako ne možete započeti razgovor poštovanjem, ne započinjite razgovor.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9AC10F0-D96B-4A79-B2D0-BCEAC61B4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5911">
            <a:off x="7817101" y="1554607"/>
            <a:ext cx="4118070" cy="24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4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46C188E-26C4-4A4F-9D1E-575A57836F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7065" y="2431915"/>
            <a:ext cx="3323799" cy="251397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14E917D-5B28-4233-A156-5D06110DB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075" y="2378252"/>
            <a:ext cx="2732053" cy="220373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31CA1CB-A6F9-4AF0-9533-550BF224F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792" y="443280"/>
            <a:ext cx="3833286" cy="1988635"/>
          </a:xfrm>
          <a:prstGeom prst="rect">
            <a:avLst/>
          </a:prstGeom>
        </p:spPr>
      </p:pic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F7D70299-D0B4-43A7-98FD-E63A46EC0AFF}"/>
              </a:ext>
            </a:extLst>
          </p:cNvPr>
          <p:cNvSpPr/>
          <p:nvPr/>
        </p:nvSpPr>
        <p:spPr>
          <a:xfrm rot="18680999">
            <a:off x="774976" y="363033"/>
            <a:ext cx="1000704" cy="1825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0A89A125-77C2-4247-92A0-124400789909}"/>
              </a:ext>
            </a:extLst>
          </p:cNvPr>
          <p:cNvSpPr/>
          <p:nvPr/>
        </p:nvSpPr>
        <p:spPr>
          <a:xfrm rot="3165668">
            <a:off x="8951296" y="390415"/>
            <a:ext cx="887998" cy="1690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3F2BA97-D63A-41A9-9FB2-543114B80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09190">
            <a:off x="9286721" y="4874532"/>
            <a:ext cx="1570507" cy="143073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7E8B9D2-5715-4244-8093-CC71A893C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038707">
            <a:off x="758704" y="5222649"/>
            <a:ext cx="1046040" cy="151710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06C2418-92A9-4798-AEAF-FCC2431B2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836" y="2431915"/>
            <a:ext cx="3055239" cy="209641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FC57E80-F442-4D79-A828-D154304845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5965" y="4576440"/>
            <a:ext cx="4307979" cy="220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7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04AC18-FE1B-4701-A45F-39F2C738F2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856034"/>
            <a:ext cx="10394707" cy="4518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0D1F53D9-4E29-49C1-843D-466557E40004}"/>
              </a:ext>
            </a:extLst>
          </p:cNvPr>
          <p:cNvSpPr/>
          <p:nvPr/>
        </p:nvSpPr>
        <p:spPr>
          <a:xfrm>
            <a:off x="1877438" y="2237362"/>
            <a:ext cx="7500026" cy="22957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400" dirty="0">
                <a:solidFill>
                  <a:schemeClr val="tx1"/>
                </a:solidFill>
              </a:rPr>
              <a:t> </a:t>
            </a:r>
            <a:r>
              <a:rPr lang="hr-HR" sz="3600" i="1" dirty="0">
                <a:solidFill>
                  <a:schemeClr val="tx1"/>
                </a:solidFill>
              </a:rPr>
              <a:t>Hvala na pažnji !</a:t>
            </a:r>
          </a:p>
        </p:txBody>
      </p:sp>
    </p:spTree>
    <p:extLst>
      <p:ext uri="{BB962C8B-B14F-4D97-AF65-F5344CB8AC3E}">
        <p14:creationId xmlns:p14="http://schemas.microsoft.com/office/powerpoint/2010/main" val="23166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64C526-D3A8-4D3E-8465-60654B5B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5736"/>
          </a:xfrm>
        </p:spPr>
        <p:txBody>
          <a:bodyPr/>
          <a:lstStyle/>
          <a:p>
            <a:r>
              <a:rPr lang="hr-HR" dirty="0"/>
              <a:t>Literatura: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BECFA9-1732-4086-80EA-DBD65E0A1E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400" cap="none" dirty="0">
                <a:hlinkClick r:id="rId2"/>
              </a:rPr>
              <a:t>https://www.poliklinika-djeca.hr/aktualno/teme/adolescencija-izazovi-odrastanja/</a:t>
            </a:r>
            <a:endParaRPr lang="hr-HR" sz="2400" cap="none" dirty="0"/>
          </a:p>
          <a:p>
            <a:r>
              <a:rPr lang="hr-HR" sz="2400" cap="none" dirty="0">
                <a:hlinkClick r:id="rId3"/>
              </a:rPr>
              <a:t>https://centar-integrativne-psihologije.hr/izazovi-odrastanja-adolescencija-je-period-prilagodbe-i-nove-ravnoteze/</a:t>
            </a:r>
            <a:endParaRPr lang="hr-HR" sz="2400" cap="none" dirty="0"/>
          </a:p>
          <a:p>
            <a:r>
              <a:rPr lang="hr-HR" sz="2400" dirty="0">
                <a:solidFill>
                  <a:schemeClr val="accent1"/>
                </a:solidFill>
              </a:rPr>
              <a:t>J. </a:t>
            </a:r>
            <a:r>
              <a:rPr lang="hr-HR" sz="2400" dirty="0" err="1">
                <a:solidFill>
                  <a:schemeClr val="accent1"/>
                </a:solidFill>
              </a:rPr>
              <a:t>Jasper</a:t>
            </a:r>
            <a:r>
              <a:rPr lang="hr-HR" sz="2400" dirty="0">
                <a:solidFill>
                  <a:schemeClr val="accent1"/>
                </a:solidFill>
              </a:rPr>
              <a:t>: Vaše kompetentno dijete</a:t>
            </a:r>
          </a:p>
          <a:p>
            <a:r>
              <a:rPr lang="hr-HR" sz="2400" cap="none" dirty="0">
                <a:solidFill>
                  <a:schemeClr val="accent1"/>
                </a:solidFill>
                <a:hlinkClick r:id="rId4"/>
              </a:rPr>
              <a:t>https://ss-ri.hr/kad</a:t>
            </a:r>
            <a:r>
              <a:rPr lang="hr-HR" sz="2400" cap="none" dirty="0">
                <a:solidFill>
                  <a:schemeClr val="accent1"/>
                </a:solidFill>
              </a:rPr>
              <a:t>-tinejdžeri-polude/</a:t>
            </a:r>
          </a:p>
        </p:txBody>
      </p:sp>
    </p:spTree>
    <p:extLst>
      <p:ext uri="{BB962C8B-B14F-4D97-AF65-F5344CB8AC3E}">
        <p14:creationId xmlns:p14="http://schemas.microsoft.com/office/powerpoint/2010/main" val="204739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13A148-4694-4670-A7BA-743E7952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Par uvodnih…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5774A18C-970F-43DF-A5CC-79143191EEEA}"/>
              </a:ext>
            </a:extLst>
          </p:cNvPr>
          <p:cNvSpPr/>
          <p:nvPr/>
        </p:nvSpPr>
        <p:spPr>
          <a:xfrm>
            <a:off x="293613" y="1524000"/>
            <a:ext cx="11212587" cy="44313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084DB6-6F26-4819-A144-0BF8568CDF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6705" y="1930400"/>
            <a:ext cx="10086681" cy="4470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cap="none" dirty="0">
                <a:latin typeface="Alef" panose="00000500000000000000" pitchFamily="2" charset="-79"/>
                <a:cs typeface="Alef" panose="00000500000000000000" pitchFamily="2" charset="-79"/>
              </a:rPr>
              <a:t>Odnos adolescenata i njihovih roditelja, učitelja i drugih značajnih odraslih osoba u njihovom životu može biti ispunjen nerazumijevanjem i sukobima. </a:t>
            </a:r>
            <a:r>
              <a:rPr lang="hr-HR" sz="2400" cap="none" dirty="0">
                <a:latin typeface="Alef" panose="00000500000000000000" pitchFamily="2" charset="-79"/>
                <a:cs typeface="Alef" panose="00000500000000000000" pitchFamily="2" charset="-79"/>
              </a:rPr>
              <a:t>U potrazi za </a:t>
            </a:r>
            <a:r>
              <a:rPr lang="hr-HR" sz="2400" b="1" cap="none" dirty="0">
                <a:latin typeface="Alef" panose="00000500000000000000" pitchFamily="2" charset="-79"/>
                <a:cs typeface="Alef" panose="00000500000000000000" pitchFamily="2" charset="-79"/>
              </a:rPr>
              <a:t>svojim identitetom i samostalnošću</a:t>
            </a:r>
            <a:r>
              <a:rPr lang="hr-HR" cap="none" dirty="0">
                <a:latin typeface="Alef" panose="00000500000000000000" pitchFamily="2" charset="-79"/>
                <a:cs typeface="Alef" panose="00000500000000000000" pitchFamily="2" charset="-79"/>
              </a:rPr>
              <a:t>, adolescenti mogu biti </a:t>
            </a:r>
            <a:r>
              <a:rPr lang="hr-HR" sz="2400" cap="none" dirty="0">
                <a:latin typeface="Alef" panose="00000500000000000000" pitchFamily="2" charset="-79"/>
                <a:cs typeface="Alef" panose="00000500000000000000" pitchFamily="2" charset="-79"/>
              </a:rPr>
              <a:t>skloni pobunama prema odraslima, posebice roditeljima, </a:t>
            </a:r>
            <a:r>
              <a:rPr lang="hr-HR" cap="none" dirty="0">
                <a:latin typeface="Alef" panose="00000500000000000000" pitchFamily="2" charset="-79"/>
                <a:cs typeface="Alef" panose="00000500000000000000" pitchFamily="2" charset="-79"/>
              </a:rPr>
              <a:t>koje često vide kao osobe koje ih nasilno zadržavaju u djetinjem dobu, govoreći im što da čine i ograničavajući im slobodu. </a:t>
            </a:r>
          </a:p>
          <a:p>
            <a:pPr marL="0" indent="0">
              <a:buNone/>
            </a:pPr>
            <a:endParaRPr lang="hr-HR" cap="none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r>
              <a:rPr lang="hr-HR" cap="none" dirty="0">
                <a:latin typeface="Alef" panose="00000500000000000000" pitchFamily="2" charset="-79"/>
                <a:cs typeface="Alef" panose="00000500000000000000" pitchFamily="2" charset="-79"/>
              </a:rPr>
              <a:t>Biti </a:t>
            </a:r>
            <a:r>
              <a:rPr lang="hr-HR" sz="2400" b="1" cap="none" dirty="0">
                <a:latin typeface="Alef" panose="00000500000000000000" pitchFamily="2" charset="-79"/>
                <a:cs typeface="Alef" panose="00000500000000000000" pitchFamily="2" charset="-79"/>
              </a:rPr>
              <a:t>roditelj </a:t>
            </a:r>
            <a:r>
              <a:rPr lang="hr-HR" sz="2400" cap="none" dirty="0">
                <a:latin typeface="Alef" panose="00000500000000000000" pitchFamily="2" charset="-79"/>
                <a:cs typeface="Alef" panose="00000500000000000000" pitchFamily="2" charset="-79"/>
              </a:rPr>
              <a:t>a</a:t>
            </a:r>
            <a:r>
              <a:rPr lang="hr-HR" cap="none" dirty="0">
                <a:latin typeface="Alef" panose="00000500000000000000" pitchFamily="2" charset="-79"/>
                <a:cs typeface="Alef" panose="00000500000000000000" pitchFamily="2" charset="-79"/>
              </a:rPr>
              <a:t>dolescenta ponekad je jednako </a:t>
            </a:r>
            <a:r>
              <a:rPr lang="hr-HR" sz="2400" b="1" cap="none" dirty="0">
                <a:latin typeface="Alef" panose="00000500000000000000" pitchFamily="2" charset="-79"/>
                <a:cs typeface="Alef" panose="00000500000000000000" pitchFamily="2" charset="-79"/>
              </a:rPr>
              <a:t>izazovno životno iskustvo kao i biti adolescent</a:t>
            </a:r>
            <a:r>
              <a:rPr lang="hr-HR" sz="2400" cap="none" dirty="0">
                <a:latin typeface="Alef" panose="00000500000000000000" pitchFamily="2" charset="-79"/>
                <a:cs typeface="Alef" panose="00000500000000000000" pitchFamily="2" charset="-79"/>
              </a:rPr>
              <a:t>. </a:t>
            </a:r>
            <a:r>
              <a:rPr lang="hr-HR" cap="none" dirty="0">
                <a:latin typeface="Alef" panose="00000500000000000000" pitchFamily="2" charset="-79"/>
                <a:cs typeface="Alef" panose="00000500000000000000" pitchFamily="2" charset="-79"/>
              </a:rPr>
              <a:t>Ambivalencija adolescenta prema roditelju, koja proizlazi iz podvojenosti između potrebe za podrškom i sigurnošću te rastuće potrebe za nezavisnošću, čest je izvor zabrinutosti i zbunjenosti roditelja.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979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D5F88576-9EF8-4C9C-BF64-08B540DAA84E}"/>
              </a:ext>
            </a:extLst>
          </p:cNvPr>
          <p:cNvSpPr/>
          <p:nvPr/>
        </p:nvSpPr>
        <p:spPr>
          <a:xfrm>
            <a:off x="528320" y="741680"/>
            <a:ext cx="10688320" cy="49174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Odrastanje je važan proces koji podrazumijeva prijelaz iz djetetovog shvaćanja svijeta u svijet odraslih.</a:t>
            </a:r>
          </a:p>
          <a:p>
            <a:endParaRPr lang="hr-H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Odrastanje je često p</a:t>
            </a:r>
            <a:r>
              <a:rPr lang="hr-HR" dirty="0">
                <a:solidFill>
                  <a:schemeClr val="tx1"/>
                </a:solidFill>
                <a:latin typeface="Arial Black" panose="020B0A04020102020204" pitchFamily="34" charset="0"/>
              </a:rPr>
              <a:t>romjena u razumijevanju svijeta i života tijekom vremena. </a:t>
            </a:r>
          </a:p>
          <a:p>
            <a:endParaRPr lang="hr-HR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latin typeface="Lucida Handwriting" panose="03010101010101010101" pitchFamily="66" charset="0"/>
              </a:rPr>
              <a:t>Adolescencija je razdoblje sazrijevanja kroz koje se dijete priprema za odraslu dob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b="1" i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Adolescencija je period naglih promjena. Na primjer, između dvanaeste i sedamnaeste godine, roditelj ostari i do 20 godina.</a:t>
            </a:r>
            <a:endParaRPr lang="hr-HR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1882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6EA3072-3946-4550-BD90-D2A4AEE1906A}"/>
              </a:ext>
            </a:extLst>
          </p:cNvPr>
          <p:cNvSpPr/>
          <p:nvPr/>
        </p:nvSpPr>
        <p:spPr>
          <a:xfrm>
            <a:off x="528320" y="1738253"/>
            <a:ext cx="6055360" cy="22651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868E46-BD09-490F-A014-E8A87037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90040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000" cap="none" dirty="0"/>
              <a:t>Razvojne faze odrastanja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C716CB-6AE0-469E-A7F7-F6F580CEDE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3760" y="1738254"/>
            <a:ext cx="5222240" cy="2417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Djetinjstvo – od rođenja do 11. godine</a:t>
            </a:r>
          </a:p>
          <a:p>
            <a:pPr marL="0" indent="0">
              <a:buNone/>
            </a:pPr>
            <a:r>
              <a:rPr lang="hr-HR" sz="2400" b="1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Adolescencija – od 11.  do 16. godine</a:t>
            </a:r>
          </a:p>
          <a:p>
            <a:pPr marL="0" indent="0">
              <a:buNone/>
            </a:pPr>
            <a:r>
              <a:rPr lang="hr-H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Mladi – od 16. do 18. godine</a:t>
            </a:r>
          </a:p>
          <a:p>
            <a:pPr marL="0" indent="0">
              <a:buNone/>
            </a:pPr>
            <a:r>
              <a:rPr lang="hr-H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Mladi – od 19. do 25. godine</a:t>
            </a:r>
          </a:p>
          <a:p>
            <a:pPr marL="0" indent="0" algn="r">
              <a:buNone/>
            </a:pPr>
            <a:endParaRPr lang="hr-HR" cap="none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682C761-B1D8-4BD0-8E3A-C0943C451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120" y="4567367"/>
            <a:ext cx="2773920" cy="229063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AFF8A3A-9C2E-4209-BD66-5E055EEB4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978" y="4735217"/>
            <a:ext cx="2672302" cy="212278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FDAAE1C-0467-4C7F-B5E7-E281149F6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89467"/>
            <a:ext cx="2621507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1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BBF6C8-E46C-4E91-96EE-61437D09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609600"/>
            <a:ext cx="9601200" cy="1320800"/>
          </a:xfrm>
        </p:spPr>
        <p:txBody>
          <a:bodyPr>
            <a:normAutofit fontScale="90000"/>
          </a:bodyPr>
          <a:lstStyle/>
          <a:p>
            <a:r>
              <a:rPr lang="hr-HR" sz="4400" dirty="0"/>
              <a:t>ŠTO SE događa s adolescentom u 13. godini?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B65DA9-5628-405B-A118-616FD743F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67840"/>
            <a:ext cx="10394707" cy="3606745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PROMJENE 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tjelesnom razvoju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 emocionalnom razvoju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 društvenom razvoju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  kognitivnom razvoju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3B6976-7C1D-4B2A-8500-449E4F6BC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153" y="1729235"/>
            <a:ext cx="5008880" cy="3683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trelica: desno 4">
            <a:extLst>
              <a:ext uri="{FF2B5EF4-FFF2-40B4-BE49-F238E27FC236}">
                <a16:creationId xmlns:a16="http://schemas.microsoft.com/office/drawing/2014/main" id="{3926C707-C4D5-4E2F-A87F-6348A5C60D68}"/>
              </a:ext>
            </a:extLst>
          </p:cNvPr>
          <p:cNvSpPr/>
          <p:nvPr/>
        </p:nvSpPr>
        <p:spPr>
          <a:xfrm>
            <a:off x="4155440" y="2444946"/>
            <a:ext cx="1808480" cy="132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87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25B700B5-42D0-4E1E-83C5-C9EDB62FDBC2}"/>
              </a:ext>
            </a:extLst>
          </p:cNvPr>
          <p:cNvSpPr/>
          <p:nvPr/>
        </p:nvSpPr>
        <p:spPr>
          <a:xfrm>
            <a:off x="677333" y="1538948"/>
            <a:ext cx="5266267" cy="2123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D71C3F-D3D9-409E-AEC6-E094F19B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2757"/>
          </a:xfrm>
        </p:spPr>
        <p:txBody>
          <a:bodyPr/>
          <a:lstStyle/>
          <a:p>
            <a:r>
              <a:rPr lang="hr-HR" dirty="0"/>
              <a:t>TJELESNI RAZVOJ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1D0A43-FF60-4CDD-9BC5-7B39D5FDF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5410199" cy="3249945"/>
          </a:xfrm>
        </p:spPr>
        <p:txBody>
          <a:bodyPr>
            <a:noAutofit/>
          </a:bodyPr>
          <a:lstStyle/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postaju osjetljivi na tjelesne promjene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zabrinutost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nesigurnost, osjetljivost</a:t>
            </a:r>
          </a:p>
          <a:p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Što može učiniti roditelj?</a:t>
            </a:r>
          </a:p>
          <a:p>
            <a:pPr marL="0" indent="0">
              <a:buNone/>
            </a:pPr>
            <a:r>
              <a:rPr lang="hr-HR" sz="2400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Može razgovarati o slici tijela i kako se osjećaju i o promjenama koje doživljavaju.</a:t>
            </a:r>
          </a:p>
        </p:txBody>
      </p:sp>
      <p:pic>
        <p:nvPicPr>
          <p:cNvPr id="4" name="Slika 3" descr="Akne na licu tinejdžera: vrste, uzroci, prevencija">
            <a:extLst>
              <a:ext uri="{FF2B5EF4-FFF2-40B4-BE49-F238E27FC236}">
                <a16:creationId xmlns:a16="http://schemas.microsoft.com/office/drawing/2014/main" id="{2B753969-B07D-4A45-82AF-68D9B5E72E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20800"/>
            <a:ext cx="1886004" cy="125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8338A25-7DFF-47CF-81C7-F555E147D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523" y="2707015"/>
            <a:ext cx="2072820" cy="15180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DC8DB2A-3156-4428-ACEC-75B85BD3C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866" y="1538948"/>
            <a:ext cx="217036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3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2FA5C2B4-921E-4C12-939F-2D3A64038840}"/>
              </a:ext>
            </a:extLst>
          </p:cNvPr>
          <p:cNvSpPr/>
          <p:nvPr/>
        </p:nvSpPr>
        <p:spPr>
          <a:xfrm>
            <a:off x="521066" y="1198880"/>
            <a:ext cx="6926214" cy="308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49BABEA-F9B6-4FF7-950D-F5148BB2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28320"/>
            <a:ext cx="10396882" cy="777966"/>
          </a:xfrm>
        </p:spPr>
        <p:txBody>
          <a:bodyPr/>
          <a:lstStyle/>
          <a:p>
            <a:r>
              <a:rPr lang="hr-HR" dirty="0"/>
              <a:t>EMOCIONALNI RAZVOJ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DD4A632-439C-4B35-A3F1-A2D84815D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280" y="584200"/>
            <a:ext cx="4251040" cy="561848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845B7A-FEA6-42A8-A3DF-067AB5FB7B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6" y="1422400"/>
            <a:ext cx="6763654" cy="480568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Promjene raspoloženja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Suprotstavlja se, želi neovisnost, ali želi i pažnju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Upravljanje vlastitim vremenom, žele da ih se vodi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Skloni su misliti: svijet se okreće oko njih, svi ih gledaju, sve što se događa ima veze s njima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Imaju tendenciju tražiti podršku odraslih da su na dobrom putu, iako tvrde da sve žele raditi samostalno</a:t>
            </a:r>
          </a:p>
          <a:p>
            <a:pPr marL="0" indent="0">
              <a:buNone/>
            </a:pPr>
            <a:endParaRPr lang="hr-HR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800" u="sng" cap="none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800" u="sng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SAVJET RODITELJIMA…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 su promjene raspoloženja  u granicama, sve je dobro. Dođe li do značajnijeg  odstupanja u ponašanju, može se javiti depresija, anksioznost i slični  mentalni problemi.</a:t>
            </a:r>
          </a:p>
          <a:p>
            <a:pPr marL="0" indent="0">
              <a:buNone/>
            </a:pPr>
            <a:endParaRPr lang="hr-HR" cap="none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7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FF8688E0-B3F9-4348-991B-E97952F9DB18}"/>
              </a:ext>
            </a:extLst>
          </p:cNvPr>
          <p:cNvSpPr/>
          <p:nvPr/>
        </p:nvSpPr>
        <p:spPr>
          <a:xfrm>
            <a:off x="416559" y="1050587"/>
            <a:ext cx="7579577" cy="33856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42CA404-E773-4444-A123-5F838F33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36879"/>
            <a:ext cx="10396882" cy="841415"/>
          </a:xfrm>
        </p:spPr>
        <p:txBody>
          <a:bodyPr/>
          <a:lstStyle/>
          <a:p>
            <a:r>
              <a:rPr lang="hr-HR" dirty="0"/>
              <a:t>DRUŠTVENI  RAZVOJ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6CC32B-0351-4C4D-9F63-EBD8CC037F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96502"/>
            <a:ext cx="7310336" cy="43288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Oslanjaju se na prijatelje, povjeravaju se prijateljima, vršnjacima i žele više vremena provoditi s prijateljima nego obitelji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Važan osjećaj pripadnosti (često mijenjaju vršnjačke grupe kako se mijenjaju interesi)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Razvoj osobnosti (kroz stil odijevanja, mijenjanje frizura)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Romantični odnosi postaju važni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Razvijaju se seksualni interesi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Propitkuju autoritet</a:t>
            </a: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000" u="sng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SAVJET RODITELJIMA:</a:t>
            </a:r>
          </a:p>
          <a:p>
            <a:pPr marL="0" indent="0">
              <a:buNone/>
            </a:pPr>
            <a:r>
              <a:rPr lang="hr-HR" sz="2000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Biti izravan i konkretan kada govorite o osjetljivim pitanjima, poput alkohola, pušenja, droga i seksa. Naglasiti da mladi često misle da su zabavniji kada piju alkohol, ali to nije tako. Često se dogodi da ne budu zabavni već ismijani</a:t>
            </a:r>
            <a:r>
              <a:rPr lang="hr-HR" sz="2400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3935969-6C79-44DB-9F5D-CF55B525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559" y="1420238"/>
            <a:ext cx="3299882" cy="2098985"/>
          </a:xfrm>
          <a:prstGeom prst="rect">
            <a:avLst/>
          </a:prstGeom>
        </p:spPr>
      </p:pic>
      <p:sp>
        <p:nvSpPr>
          <p:cNvPr id="6" name="Strelica: desno 5">
            <a:extLst>
              <a:ext uri="{FF2B5EF4-FFF2-40B4-BE49-F238E27FC236}">
                <a16:creationId xmlns:a16="http://schemas.microsoft.com/office/drawing/2014/main" id="{288CE213-FD7A-4A65-AEA1-E71FD160947D}"/>
              </a:ext>
            </a:extLst>
          </p:cNvPr>
          <p:cNvSpPr/>
          <p:nvPr/>
        </p:nvSpPr>
        <p:spPr>
          <a:xfrm>
            <a:off x="7370692" y="23726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F38832B-89DE-4F1A-96FF-D2460107C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933" y="3429000"/>
            <a:ext cx="2420097" cy="2316681"/>
          </a:xfrm>
          <a:prstGeom prst="rect">
            <a:avLst/>
          </a:prstGeom>
        </p:spPr>
      </p:pic>
      <p:sp>
        <p:nvSpPr>
          <p:cNvPr id="8" name="Strelica: desno 7">
            <a:extLst>
              <a:ext uri="{FF2B5EF4-FFF2-40B4-BE49-F238E27FC236}">
                <a16:creationId xmlns:a16="http://schemas.microsoft.com/office/drawing/2014/main" id="{CBF0869B-6A32-4547-97F0-99279A6E80E4}"/>
              </a:ext>
            </a:extLst>
          </p:cNvPr>
          <p:cNvSpPr/>
          <p:nvPr/>
        </p:nvSpPr>
        <p:spPr>
          <a:xfrm rot="839393">
            <a:off x="7496492" y="3898696"/>
            <a:ext cx="1166657" cy="497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001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9289BD3B-CD86-4547-BC1F-A0917C400FDB}"/>
              </a:ext>
            </a:extLst>
          </p:cNvPr>
          <p:cNvSpPr/>
          <p:nvPr/>
        </p:nvSpPr>
        <p:spPr>
          <a:xfrm>
            <a:off x="481518" y="1110344"/>
            <a:ext cx="7602167" cy="49597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0F79359-08CD-47FF-9787-8B23BA73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14960"/>
            <a:ext cx="10396882" cy="795383"/>
          </a:xfrm>
        </p:spPr>
        <p:txBody>
          <a:bodyPr/>
          <a:lstStyle/>
          <a:p>
            <a:r>
              <a:rPr lang="hr-HR" dirty="0"/>
              <a:t>KOGNITIVNI RAZVOJ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4C5B1E-A572-424C-ABAA-CEEE073385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53226"/>
            <a:ext cx="7689715" cy="438717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Imaju dobre vještine rješavanja problema, ali istovremeno imaju teškoća kada treba razmišljati o budućnosti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Problem u sagledavanju posljedica ponašanja, prije reakcije!!!</a:t>
            </a:r>
          </a:p>
          <a:p>
            <a:pPr marL="0" indent="0">
              <a:buNone/>
            </a:pPr>
            <a:r>
              <a:rPr lang="hr-HR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      ZAŠTO?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 dijelovi mozga se ne razvijaju istovremeno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misle da su imuni od svega što im se može dogoditi loše, zato se upuštaju u rizična ponašanja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Polako počinju razumijevati svijet oko sebe i kako ih drugi percipiraju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Govor i jezik (razumiju figurativni jezik i metafore, mogu se baviti moralnim pitanjima jer shvaćaju apstraktne pojmove)</a:t>
            </a:r>
          </a:p>
          <a:p>
            <a:endParaRPr lang="hr-HR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C00BAA4-E776-4A4B-B20D-6F68B907C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247" y="1970354"/>
            <a:ext cx="3218235" cy="3233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498705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1866</TotalTime>
  <Words>909</Words>
  <Application>Microsoft Office PowerPoint</Application>
  <PresentationFormat>Široki zaslon</PresentationFormat>
  <Paragraphs>112</Paragraphs>
  <Slides>17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7" baseType="lpstr">
      <vt:lpstr>Alef</vt:lpstr>
      <vt:lpstr>Arial</vt:lpstr>
      <vt:lpstr>Arial Black</vt:lpstr>
      <vt:lpstr>Bahnschrift Light</vt:lpstr>
      <vt:lpstr>Calibri</vt:lpstr>
      <vt:lpstr>Lucida Handwriting</vt:lpstr>
      <vt:lpstr>Noto Sans</vt:lpstr>
      <vt:lpstr>Wingdings</vt:lpstr>
      <vt:lpstr>Wingdings 3</vt:lpstr>
      <vt:lpstr>Faseta</vt:lpstr>
      <vt:lpstr>Roditelji u zamci djetetova odrastanja</vt:lpstr>
      <vt:lpstr>Par uvodnih…</vt:lpstr>
      <vt:lpstr>PowerPoint prezentacija</vt:lpstr>
      <vt:lpstr>Razvojne faze odrastanja</vt:lpstr>
      <vt:lpstr>ŠTO SE događa s adolescentom u 13. godini?</vt:lpstr>
      <vt:lpstr>TJELESNI RAZVOJ</vt:lpstr>
      <vt:lpstr>EMOCIONALNI RAZVOJ</vt:lpstr>
      <vt:lpstr>DRUŠTVENI  RAZVOJ</vt:lpstr>
      <vt:lpstr>KOGNITIVNI RAZVOJ</vt:lpstr>
      <vt:lpstr>IGRA</vt:lpstr>
      <vt:lpstr>OSTALI PREKRETNICI</vt:lpstr>
      <vt:lpstr>ŠTO MLADI OD SVOJIH RODITELJA OČEKUJU?</vt:lpstr>
      <vt:lpstr>ŠTO MLADI OD SVOJIH RODITELJA  DOBIJU?</vt:lpstr>
      <vt:lpstr>KAKO ONDA RAZGOVARATI S TINEJDŽEROM?</vt:lpstr>
      <vt:lpstr>PowerPoint prezentacija</vt:lpstr>
      <vt:lpstr>PowerPoint prezentacija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Roditelji u zamci djetetova odrastanja</dc:title>
  <dc:creator>Mirjana Jurica</dc:creator>
  <cp:lastModifiedBy>Korisnik</cp:lastModifiedBy>
  <cp:revision>69</cp:revision>
  <dcterms:created xsi:type="dcterms:W3CDTF">2021-11-20T12:12:26Z</dcterms:created>
  <dcterms:modified xsi:type="dcterms:W3CDTF">2022-12-02T08:00:17Z</dcterms:modified>
</cp:coreProperties>
</file>