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3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40"/>
    <a:srgbClr val="FF0080"/>
    <a:srgbClr val="7CA255"/>
    <a:srgbClr val="ADADAD"/>
    <a:srgbClr val="FFFFFF"/>
    <a:srgbClr val="FFFF00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2" autoAdjust="0"/>
    <p:restoredTop sz="91734" autoAdjust="0"/>
  </p:normalViewPr>
  <p:slideViewPr>
    <p:cSldViewPr snapToObjects="1">
      <p:cViewPr>
        <p:scale>
          <a:sx n="71" d="100"/>
          <a:sy n="71" d="100"/>
        </p:scale>
        <p:origin x="-3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8381CE-B9BC-4BF7-A933-4ABB9F183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7785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D9E7BE-2920-405F-9704-AD86E3F11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2601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1EE1-4A39-4628-913A-AF82F6087D2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3873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D13029-C53D-4CE6-87C2-8A475E72514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95660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B0EF57-645C-419B-B650-3A1894B9449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411498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al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48" b="4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0075AE-9847-49AA-9EDF-B40BCAEDF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1438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D1FB-A2FC-4535-B3A5-1C18A75CD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0837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495D-5528-43AF-89B1-9F22C631C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4763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E200-0A8E-477C-9F9E-A7A9C9603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63600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E2CC-9531-4E6D-934D-184CA76E4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410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D274-358F-425D-8BC6-72181D900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72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CEC4-3C8B-4F99-BCD3-CC86DCF06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3814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C621-3986-484F-AB85-014DBFF44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7053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55C92-1731-423D-9C6F-40D06BBF9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447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577FF-A802-4464-82FB-EB53CCB6E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09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30E8-1DB0-45DD-836B-E2A25B84C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6060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0D5A-3376-49CD-940B-7D0AF6EAD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18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25BB-11B7-4939-873D-ED01D0CDE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81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wal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48" b="41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77F8533-A823-4541-8A08-ABCA84986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800709"/>
            <a:ext cx="5432648" cy="1692187"/>
          </a:xfrm>
        </p:spPr>
        <p:txBody>
          <a:bodyPr/>
          <a:lstStyle/>
          <a:p>
            <a:pPr eaLnBrk="1" hangingPunct="1"/>
            <a:r>
              <a:rPr lang="hr-HR" altLang="en-US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altLang="en-US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altLang="en-US" dirty="0" smtClean="0">
                <a:solidFill>
                  <a:schemeClr val="bg1"/>
                </a:solidFill>
                <a:latin typeface="Comic Sans MS" pitchFamily="66" charset="0"/>
              </a:rPr>
              <a:t>Stup koji je volio šetati</a:t>
            </a: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Slika 4" descr="stend..JPG"/>
          <p:cNvPicPr>
            <a:picLocks noChangeAspect="1"/>
          </p:cNvPicPr>
          <p:nvPr/>
        </p:nvPicPr>
        <p:blipFill>
          <a:blip r:embed="rId3" cstate="print"/>
          <a:srcRect l="25384" t="23614" r="27308" b="24078"/>
          <a:stretch>
            <a:fillRect/>
          </a:stretch>
        </p:blipFill>
        <p:spPr>
          <a:xfrm>
            <a:off x="5823628" y="2492896"/>
            <a:ext cx="185387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5256076" y="36933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/>
                </a:solidFill>
                <a:latin typeface="Comic Sans MS" pitchFamily="66" charset="0"/>
              </a:rPr>
              <a:t>OŠ Zamet</a:t>
            </a:r>
            <a:endParaRPr lang="hr-HR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Zaštićen  od vlage i soli, postavljen na novo postolje, i danas ponosno nosi gradsku zastavu. </a:t>
            </a:r>
            <a:r>
              <a:rPr lang="hr-HR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hr-HR" sz="3600" dirty="0" smtClean="0">
                <a:latin typeface="Calibri"/>
                <a:ea typeface="Calibri"/>
                <a:cs typeface="Times New Roman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 descr="trg ri rez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60638"/>
            <a:ext cx="8460432" cy="2740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stemdard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9812" y="584684"/>
            <a:ext cx="312245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791580" y="5373216"/>
            <a:ext cx="789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Izradila: Magdalena Mrkonja, 7.c</a:t>
            </a:r>
            <a:endParaRPr lang="hr-H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3700463"/>
          </a:xfrm>
        </p:spPr>
        <p:txBody>
          <a:bodyPr/>
          <a:lstStyle/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hr-HR" sz="2800" dirty="0" err="1" smtClean="0">
                <a:solidFill>
                  <a:schemeClr val="bg1"/>
                </a:solidFill>
                <a:latin typeface="Comic Sans MS" pitchFamily="66" charset="0"/>
              </a:rPr>
              <a:t>Stendardac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 kameni stup na kojemu se o blagdanima vijori gradska zastava.</a:t>
            </a:r>
          </a:p>
          <a:p>
            <a:pPr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	Postavljen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 na Trgu Riječke rezolucije, ali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nije oduvijek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stajao na tom mjestu.</a:t>
            </a:r>
            <a:endParaRPr lang="hr-H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Slika 4" descr="Municip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1104" y="3645024"/>
            <a:ext cx="3861792" cy="2576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Povijest stupa</a:t>
            </a:r>
            <a:endParaRPr lang="hr-H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3700463"/>
          </a:xfrm>
        </p:spPr>
        <p:txBody>
          <a:bodyPr/>
          <a:lstStyle/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Riječani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su ga dobili kao dar cara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Maksimilijana</a:t>
            </a: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Habsburškog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. </a:t>
            </a:r>
            <a:endParaRPr lang="hr-HR" sz="2800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Za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vrijeme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kratkotrajne mletačke </a:t>
            </a: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okupacije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1508.godine nisu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priznali</a:t>
            </a: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mletačku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vlast već su ostali vjerni </a:t>
            </a:r>
            <a:endParaRPr lang="hr-HR" sz="2800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caru. </a:t>
            </a:r>
          </a:p>
          <a:p>
            <a:pPr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U spomen na riječku vjernost Maksimilijan je 1509.godine dao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podići kameni stup.</a:t>
            </a:r>
            <a:endParaRPr lang="hr-HR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hr-HR" sz="1800" dirty="0">
              <a:latin typeface="Comic Sans MS" pitchFamily="66" charset="0"/>
            </a:endParaRPr>
          </a:p>
        </p:txBody>
      </p:sp>
      <p:pic>
        <p:nvPicPr>
          <p:cNvPr id="4" name="Slika 3" descr="maksimilij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821719"/>
            <a:ext cx="2231740" cy="311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Izgled</a:t>
            </a:r>
            <a:endParaRPr lang="hr-H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jednoj strani stupa uklesan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</a:t>
            </a: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grb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s likom </a:t>
            </a:r>
            <a:r>
              <a:rPr lang="hr-HR" sz="2800" dirty="0" err="1" smtClean="0">
                <a:solidFill>
                  <a:schemeClr val="bg1"/>
                </a:solidFill>
                <a:latin typeface="Comic Sans MS" pitchFamily="66" charset="0"/>
              </a:rPr>
              <a:t>sv.Vida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, zaštitnika </a:t>
            </a:r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Rijeke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Na drugoj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 strani tekst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kojim</a:t>
            </a: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car jamči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Riječanima miran </a:t>
            </a:r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život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i poštivanje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njihovog </a:t>
            </a: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vlasništva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hr-HR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Uklesan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je i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okrugli</a:t>
            </a:r>
          </a:p>
          <a:p>
            <a:pPr algn="just"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štit s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reljefom habsburškoga grba.</a:t>
            </a:r>
          </a:p>
          <a:p>
            <a:endParaRPr lang="hr-HR" sz="1800" dirty="0">
              <a:latin typeface="Comic Sans MS" pitchFamily="66" charset="0"/>
            </a:endParaRPr>
          </a:p>
        </p:txBody>
      </p:sp>
      <p:pic>
        <p:nvPicPr>
          <p:cNvPr id="7" name="Slika 6" descr="reljef_sveti_vid_stendardac-184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417638"/>
            <a:ext cx="2628292" cy="4285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omic Sans MS" pitchFamily="66" charset="0"/>
              </a:rPr>
              <a:t>Kako je stup “šetao”</a:t>
            </a:r>
            <a:endParaRPr lang="hr-H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37004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	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Stup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je prvo postavljen ispred Gradskog tornja. Zastava na njemu značila je da je ulaz u grad slobodan.</a:t>
            </a:r>
            <a:endParaRPr lang="hr-HR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Slika 3" descr="Rijeka_Trsat_grafika_1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574" y="2852936"/>
            <a:ext cx="5770770" cy="3825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ipsa 4"/>
          <p:cNvSpPr/>
          <p:nvPr/>
        </p:nvSpPr>
        <p:spPr>
          <a:xfrm>
            <a:off x="4031940" y="5661248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/>
          <a:lstStyle/>
          <a:p>
            <a:pPr algn="l"/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Kako su se održavali sajmovi uz obalu tako se duž nje premještao i stup.</a:t>
            </a:r>
            <a:b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Zbog oštećenja stup je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kasnije premješten </a:t>
            </a:r>
            <a:r>
              <a:rPr lang="hr-HR" sz="2800" dirty="0" smtClean="0">
                <a:solidFill>
                  <a:schemeClr val="bg1"/>
                </a:solidFill>
                <a:latin typeface="Comic Sans MS" pitchFamily="66" charset="0"/>
              </a:rPr>
              <a:t>u skladište.</a:t>
            </a: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endParaRPr lang="hr-HR" dirty="0">
              <a:latin typeface="Comic Sans MS" pitchFamily="66" charset="0"/>
            </a:endParaRPr>
          </a:p>
        </p:txBody>
      </p:sp>
      <p:pic>
        <p:nvPicPr>
          <p:cNvPr id="4" name="Rezervirano mjesto sadržaja 3" descr="rijeka_1649_meri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629" y="502736"/>
            <a:ext cx="6384978" cy="3890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Ravni poveznik sa strelicom 5"/>
          <p:cNvCxnSpPr/>
          <p:nvPr/>
        </p:nvCxnSpPr>
        <p:spPr>
          <a:xfrm>
            <a:off x="3455876" y="3429000"/>
            <a:ext cx="19802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1776.godine obnovljen je i postavljen pred Municipij (Trg Riječke rezolucije).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37004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	</a:t>
            </a:r>
            <a:endParaRPr lang="hr-HR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	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hr-HR" sz="2800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hr-HR" sz="2800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hr-HR" sz="2800" dirty="0" smtClean="0">
              <a:solidFill>
                <a:schemeClr val="bg1"/>
              </a:solidFill>
              <a:latin typeface="Comic Sans MS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	Od 1897.godine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svoj je novi dom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nakratko pronašao 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u gradskom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muzeju, a od 1920. vraćen je pred Municipij.</a:t>
            </a:r>
            <a:endParaRPr lang="hr-HR" sz="2800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Slika 3" descr="jeronim-municipij-rijeka-fluminensia-moravc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581150"/>
            <a:ext cx="6516774" cy="3344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5192" y="1989138"/>
            <a:ext cx="8229600" cy="1143000"/>
          </a:xfrm>
        </p:spPr>
        <p:txBody>
          <a:bodyPr/>
          <a:lstStyle/>
          <a:p>
            <a:pPr algn="l"/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1945.godine,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nova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selidba,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ovoga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puta na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hr-HR" sz="3200" dirty="0" err="1" smtClean="0">
                <a:solidFill>
                  <a:schemeClr val="bg1"/>
                </a:solidFill>
                <a:latin typeface="Comic Sans MS" pitchFamily="66" charset="0"/>
              </a:rPr>
              <a:t>Koblerov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hr-HR" sz="3200" dirty="0" smtClean="0">
                <a:solidFill>
                  <a:schemeClr val="bg1"/>
                </a:solidFill>
                <a:latin typeface="Comic Sans MS" pitchFamily="66" charset="0"/>
              </a:rPr>
              <a:t>trg.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Rezervirano mjesto sadržaja 3" descr="kobler_koblerov_t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548680"/>
            <a:ext cx="3416759" cy="5504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1970.godine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>, nakon obnove Municipija,  postavljen je na sadašnje mjesto, Trg Riječke rezolucije. </a:t>
            </a:r>
            <a: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  <a:t/>
            </a:r>
            <a:br>
              <a:rPr lang="hr-HR" sz="2800" dirty="0" smtClean="0">
                <a:solidFill>
                  <a:schemeClr val="bg1"/>
                </a:solidFill>
                <a:latin typeface="Comic Sans MS"/>
                <a:ea typeface="Calibri"/>
                <a:cs typeface="Times New Roman"/>
              </a:rPr>
            </a:b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560638"/>
            <a:ext cx="8229600" cy="3700463"/>
          </a:xfrm>
        </p:spPr>
        <p:txBody>
          <a:bodyPr/>
          <a:lstStyle/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endParaRPr lang="hr-HR" sz="2800" dirty="0" smtClean="0">
              <a:solidFill>
                <a:srgbClr val="FFFFFF"/>
              </a:solidFill>
              <a:latin typeface="Comic Sans MS"/>
              <a:ea typeface="Calibri"/>
              <a:cs typeface="Times New Roman"/>
            </a:endParaRPr>
          </a:p>
          <a:p>
            <a:pPr>
              <a:buNone/>
            </a:pPr>
            <a:r>
              <a:rPr lang="hr-HR" sz="2800" dirty="0" smtClean="0">
                <a:solidFill>
                  <a:srgbClr val="FFFFFF"/>
                </a:solidFill>
                <a:latin typeface="Comic Sans MS"/>
                <a:ea typeface="Calibri"/>
                <a:cs typeface="Times New Roman"/>
              </a:rPr>
              <a:t>	</a:t>
            </a:r>
            <a:r>
              <a:rPr lang="hr-HR" sz="28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hr-HR" sz="28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</a:b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Slika 4" descr="TRG-RI-REZOLUCIJ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628" y="1989138"/>
            <a:ext cx="6816502" cy="4456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FFFFFF"/>
      </a:lt1>
      <a:dk2>
        <a:srgbClr val="800000"/>
      </a:dk2>
      <a:lt2>
        <a:srgbClr val="004080"/>
      </a:lt2>
      <a:accent1>
        <a:srgbClr val="FFFFFF"/>
      </a:accent1>
      <a:accent2>
        <a:srgbClr val="333399"/>
      </a:accent2>
      <a:accent3>
        <a:srgbClr val="FFFFFF"/>
      </a:accent3>
      <a:accent4>
        <a:srgbClr val="00356C"/>
      </a:accent4>
      <a:accent5>
        <a:srgbClr val="FFFFFF"/>
      </a:accent5>
      <a:accent6>
        <a:srgbClr val="2D2D8A"/>
      </a:accent6>
      <a:hlink>
        <a:srgbClr val="000066"/>
      </a:hlink>
      <a:folHlink>
        <a:srgbClr val="0080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162</Words>
  <Application>Microsoft Office PowerPoint</Application>
  <PresentationFormat>Prikaz na zaslonu (4:3)</PresentationFormat>
  <Paragraphs>46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Default Design</vt:lpstr>
      <vt:lpstr> Stup koji je volio šetati</vt:lpstr>
      <vt:lpstr>Slajd 2</vt:lpstr>
      <vt:lpstr>Povijest stupa</vt:lpstr>
      <vt:lpstr>Izgled</vt:lpstr>
      <vt:lpstr>Kako je stup “šetao”</vt:lpstr>
      <vt:lpstr>Kako su se održavali sajmovi uz obalu tako se duž nje premještao i stup. Zbog oštećenja stup je kasnije premješten u skladište. </vt:lpstr>
      <vt:lpstr>1776.godine obnovljen je i postavljen pred Municipij (Trg Riječke rezolucije).</vt:lpstr>
      <vt:lpstr>1945.godine,  nova selidba,  ovoga puta na  Koblerov trg. </vt:lpstr>
      <vt:lpstr>1970.godine, nakon obnove Municipija,  postavljen je na sadašnje mjesto, Trg Riječke rezolucije.  </vt:lpstr>
      <vt:lpstr>Zaštićen  od vlage i soli, postavljen na novo postolje, i danas ponosno nosi gradsku zastavu.  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 PowerPoint Template</dc:title>
  <dc:creator>Presentation Magazine</dc:creator>
  <cp:lastModifiedBy>informatika</cp:lastModifiedBy>
  <cp:revision>18</cp:revision>
  <dcterms:modified xsi:type="dcterms:W3CDTF">2015-03-09T16:09:55Z</dcterms:modified>
</cp:coreProperties>
</file>