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3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473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09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179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04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33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33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6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311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3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89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62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42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6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84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28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84CC-DF3D-4060-821C-3261CC2BCDE2}" type="datetimeFigureOut">
              <a:rPr lang="hr-HR" smtClean="0"/>
              <a:t>21.1.2016.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5BE2D4-8F49-41A7-A23D-C58EC5A31F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93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RIJEČKI TRAMVAJ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429000"/>
            <a:ext cx="7048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1.00065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39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endParaRPr lang="hr-HR" sz="28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2800" dirty="0" smtClean="0"/>
              <a:t> 75% stanovništa grada Rijeke,smatra da je karta preskupa</a:t>
            </a:r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2763719"/>
            <a:ext cx="5645604" cy="3749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763719"/>
            <a:ext cx="603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2800" dirty="0" smtClean="0"/>
              <a:t>unatoč </a:t>
            </a:r>
            <a:r>
              <a:rPr lang="hr-HR" sz="2800" dirty="0" smtClean="0"/>
              <a:t>preskupoj cijeni </a:t>
            </a:r>
            <a:r>
              <a:rPr lang="hr-HR" sz="2800" dirty="0" smtClean="0"/>
              <a:t>ljudi i dalje koriste gradski </a:t>
            </a:r>
            <a:r>
              <a:rPr lang="hr-HR" sz="2800" dirty="0" err="1" smtClean="0"/>
              <a:t>prijevo</a:t>
            </a: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3801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600891"/>
            <a:ext cx="1126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Autotrolej iz godine u godinu sustavno ulaže u nabavku novih vozila pa je tako 2005. godine vozni park obnovljen sa 28 autobusa od čega 6 zglobnih i 15 solo gradske izvedbe marke Mercedes i 7 solo prigradske izvedbe marke MAN. 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5" y="2192383"/>
            <a:ext cx="5100005" cy="3825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98123"/>
            <a:ext cx="4825685" cy="36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200297"/>
            <a:ext cx="11948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Po prvi puta u svojoj prijevozničkoj djelatnosti Autotrolej je 2006. godine kupio minibuse gradskog tipa.</a:t>
            </a:r>
            <a:r>
              <a:rPr lang="hr-HR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37" y="1743892"/>
            <a:ext cx="6313769" cy="47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" y="87086"/>
            <a:ext cx="12061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 Autotrolej i u 2007. godini nastavlja investiranje i kupuje 32 nova autobusa i to 12 zglobnih niskopodnih autobusa Mercedes Citaro za prometovanje gradskim linijama, 15 solo autobusa MAN Lions Classic i 5 solo autobusa MAN Lions Regio za vožnju županijskim linijama.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1322089"/>
            <a:ext cx="8012610" cy="51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" y="165463"/>
            <a:ext cx="120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</a:t>
            </a:r>
            <a:r>
              <a:rPr lang="hr-HR" sz="2400" dirty="0" smtClean="0"/>
              <a:t>svibnju 2007. godine </a:t>
            </a:r>
            <a:r>
              <a:rPr lang="hr-HR" sz="2400" dirty="0"/>
              <a:t>nabavljen atraktivan turistički autobus na </a:t>
            </a:r>
            <a:r>
              <a:rPr lang="hr-HR" sz="2400" dirty="0" smtClean="0"/>
              <a:t>ka; prvi </a:t>
            </a:r>
            <a:r>
              <a:rPr lang="hr-HR" sz="2400" dirty="0"/>
              <a:t>turistički „double decer“ u Hrvatskoj, a vozi na relaciji Rijeka – Opatija – </a:t>
            </a:r>
            <a:r>
              <a:rPr lang="hr-HR" sz="2400" dirty="0" smtClean="0"/>
              <a:t>Rijeka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2" y="1155782"/>
            <a:ext cx="8377646" cy="55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750368"/>
            <a:ext cx="6505303" cy="4187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86" y="69669"/>
            <a:ext cx="1210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 9. svibnja 2013</a:t>
            </a:r>
            <a:r>
              <a:rPr lang="hr-HR" sz="2400" dirty="0" smtClean="0"/>
              <a:t>. stiglo je 10 novih </a:t>
            </a:r>
            <a:r>
              <a:rPr lang="hr-HR" sz="2400" dirty="0"/>
              <a:t>autobusa Autotroleja marke Irisbus </a:t>
            </a:r>
            <a:r>
              <a:rPr lang="hr-HR" sz="2400" dirty="0" err="1"/>
              <a:t>Iveco</a:t>
            </a:r>
            <a:r>
              <a:rPr lang="hr-HR" sz="2400" dirty="0"/>
              <a:t> </a:t>
            </a:r>
            <a:r>
              <a:rPr lang="hr-HR" sz="2400" dirty="0" err="1" smtClean="0"/>
              <a:t>Citelis</a:t>
            </a:r>
            <a:r>
              <a:rPr lang="hr-HR" sz="2400" dirty="0" smtClean="0"/>
              <a:t>, </a:t>
            </a:r>
            <a:r>
              <a:rPr lang="hr-HR" sz="2400" dirty="0"/>
              <a:t>pogonjeni stlačenim prirodnim </a:t>
            </a:r>
            <a:r>
              <a:rPr lang="hr-HR" sz="2400" dirty="0" smtClean="0"/>
              <a:t>plinom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2" y="1085614"/>
            <a:ext cx="4640443" cy="2975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7" y="4200510"/>
            <a:ext cx="4100512" cy="24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894" y="0"/>
            <a:ext cx="9428812" cy="1320800"/>
          </a:xfrm>
        </p:spPr>
        <p:txBody>
          <a:bodyPr/>
          <a:lstStyle/>
          <a:p>
            <a:r>
              <a:rPr lang="hr-HR" dirty="0" smtClean="0"/>
              <a:t>Anketa o zadovoljstvu stanovnika Zameta javnim gradskim prijevozom: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" y="1320800"/>
            <a:ext cx="10313233" cy="5319843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b</a:t>
            </a:r>
            <a:r>
              <a:rPr lang="hr-HR" sz="3200" dirty="0" smtClean="0"/>
              <a:t>roj anketiranih osoba: 26</a:t>
            </a:r>
          </a:p>
          <a:p>
            <a:r>
              <a:rPr lang="hr-HR" sz="3200" dirty="0"/>
              <a:t>z</a:t>
            </a:r>
            <a:r>
              <a:rPr lang="hr-HR" sz="3200" dirty="0" smtClean="0"/>
              <a:t>adovoljni: 8 (31%)</a:t>
            </a:r>
          </a:p>
          <a:p>
            <a:r>
              <a:rPr lang="hr-HR" sz="3200" dirty="0"/>
              <a:t>n</a:t>
            </a:r>
            <a:r>
              <a:rPr lang="hr-HR" sz="3200" dirty="0" smtClean="0"/>
              <a:t>ezadovoljni: 18 (69%)</a:t>
            </a:r>
          </a:p>
          <a:p>
            <a:r>
              <a:rPr lang="hr-HR" sz="3200" dirty="0"/>
              <a:t>r</a:t>
            </a:r>
            <a:r>
              <a:rPr lang="hr-HR" sz="3200" dirty="0" smtClean="0"/>
              <a:t>azlozi nezadovoljstva:</a:t>
            </a:r>
          </a:p>
          <a:p>
            <a:r>
              <a:rPr lang="hr-HR" sz="3200" dirty="0" smtClean="0"/>
              <a:t>A) karta je preskupa 11</a:t>
            </a:r>
          </a:p>
          <a:p>
            <a:r>
              <a:rPr lang="hr-HR" sz="3200" dirty="0" smtClean="0"/>
              <a:t>B) česte gužve 16</a:t>
            </a:r>
          </a:p>
          <a:p>
            <a:r>
              <a:rPr lang="hr-HR" sz="3200" dirty="0" smtClean="0"/>
              <a:t>C) autobus rijetko vozi 10</a:t>
            </a:r>
          </a:p>
          <a:p>
            <a:r>
              <a:rPr lang="hr-HR" sz="3200" dirty="0" smtClean="0"/>
              <a:t>D) ne poštuje se vozni red 10</a:t>
            </a:r>
          </a:p>
          <a:p>
            <a:r>
              <a:rPr lang="hr-HR" sz="3200" dirty="0" smtClean="0"/>
              <a:t>E) neljubaznost vozača i/ili kontrolora 18</a:t>
            </a:r>
          </a:p>
        </p:txBody>
      </p:sp>
    </p:spTree>
    <p:extLst>
      <p:ext uri="{BB962C8B-B14F-4D97-AF65-F5344CB8AC3E}">
        <p14:creationId xmlns:p14="http://schemas.microsoft.com/office/powerpoint/2010/main" val="28474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hr-HR" dirty="0" smtClean="0"/>
              <a:t>Prijedlozi za poboljšanje javnog gradskog prijevoza </a:t>
            </a:r>
            <a:r>
              <a:rPr lang="hr-HR" dirty="0" smtClean="0">
                <a:sym typeface="Wingdings" panose="05000000000000000000" pitchFamily="2" charset="2"/>
              </a:rPr>
              <a:t>…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7510" y="1320800"/>
            <a:ext cx="9066273" cy="4825167"/>
          </a:xfrm>
        </p:spPr>
        <p:txBody>
          <a:bodyPr/>
          <a:lstStyle/>
          <a:p>
            <a:r>
              <a:rPr lang="hr-HR" sz="2800" dirty="0"/>
              <a:t>s</a:t>
            </a:r>
            <a:r>
              <a:rPr lang="hr-HR" sz="2800" dirty="0" smtClean="0"/>
              <a:t>niziti cijene karata</a:t>
            </a:r>
          </a:p>
          <a:p>
            <a:r>
              <a:rPr lang="hr-HR" sz="2800" dirty="0"/>
              <a:t>v</a:t>
            </a:r>
            <a:r>
              <a:rPr lang="hr-HR" sz="2800" dirty="0" smtClean="0"/>
              <a:t>iše autobusa na dan 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ridržavanje voznog reda</a:t>
            </a:r>
          </a:p>
          <a:p>
            <a:r>
              <a:rPr lang="hr-HR" sz="2800" dirty="0"/>
              <a:t>b</a:t>
            </a:r>
            <a:r>
              <a:rPr lang="hr-HR" sz="2800" dirty="0" smtClean="0"/>
              <a:t>olja komunikacija kontrolora s putnicima (djecom, starijima)</a:t>
            </a:r>
          </a:p>
          <a:p>
            <a:r>
              <a:rPr lang="hr-HR" sz="2800" dirty="0"/>
              <a:t>d</a:t>
            </a:r>
            <a:r>
              <a:rPr lang="hr-HR" sz="2800" dirty="0" smtClean="0"/>
              <a:t>a vozači bolje voze</a:t>
            </a:r>
          </a:p>
          <a:p>
            <a:r>
              <a:rPr lang="hr-HR" sz="2800" dirty="0"/>
              <a:t>n</a:t>
            </a:r>
            <a:r>
              <a:rPr lang="hr-HR" sz="2800" dirty="0" smtClean="0"/>
              <a:t>abaviti vozila pokretana električnim pogonom</a:t>
            </a:r>
          </a:p>
          <a:p>
            <a:r>
              <a:rPr lang="hr-HR" sz="2800" dirty="0"/>
              <a:t>u</a:t>
            </a:r>
            <a:r>
              <a:rPr lang="hr-HR" sz="2800" dirty="0" smtClean="0"/>
              <a:t>graditi klima uređaje</a:t>
            </a:r>
          </a:p>
          <a:p>
            <a:r>
              <a:rPr lang="hr-HR" sz="2800" dirty="0"/>
              <a:t>p</a:t>
            </a:r>
            <a:r>
              <a:rPr lang="hr-HR" sz="2800" dirty="0" smtClean="0"/>
              <a:t>otužiti se gradskom vijeću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 smtClean="0"/>
              <a:t>Hvala vam na pažnji!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4000" dirty="0" smtClean="0"/>
              <a:t>Izradila: Dora Boljevčan 7.c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pomagali: Dijana </a:t>
            </a:r>
            <a:r>
              <a:rPr lang="hr-HR" sz="2000" dirty="0" err="1" smtClean="0"/>
              <a:t>Gashi</a:t>
            </a:r>
            <a:r>
              <a:rPr lang="hr-HR" sz="2000" dirty="0" smtClean="0"/>
              <a:t>, Ema </a:t>
            </a:r>
            <a:r>
              <a:rPr lang="hr-HR" sz="2000" dirty="0" err="1" smtClean="0"/>
              <a:t>Jurasić</a:t>
            </a:r>
            <a:r>
              <a:rPr lang="hr-HR" sz="2000" dirty="0" smtClean="0"/>
              <a:t>, Diana </a:t>
            </a:r>
            <a:r>
              <a:rPr lang="hr-HR" sz="2000" dirty="0" err="1" smtClean="0"/>
              <a:t>Lenac</a:t>
            </a:r>
            <a:r>
              <a:rPr lang="hr-HR" sz="2000" dirty="0" smtClean="0"/>
              <a:t>, Ivona </a:t>
            </a:r>
            <a:r>
              <a:rPr lang="hr-HR" sz="2000" dirty="0" err="1" smtClean="0"/>
              <a:t>Lugonjić</a:t>
            </a:r>
            <a:r>
              <a:rPr lang="hr-HR" sz="2000" dirty="0" smtClean="0"/>
              <a:t>, Lucija </a:t>
            </a:r>
            <a:r>
              <a:rPr lang="hr-HR" sz="2000" dirty="0" err="1" smtClean="0"/>
              <a:t>Illich</a:t>
            </a:r>
            <a:r>
              <a:rPr lang="hr-HR" sz="2000" dirty="0" smtClean="0"/>
              <a:t> i profesorica povijesti </a:t>
            </a:r>
            <a:r>
              <a:rPr lang="hr-HR" sz="2000" dirty="0" err="1" smtClean="0"/>
              <a:t>Doris</a:t>
            </a:r>
            <a:r>
              <a:rPr lang="hr-HR" sz="2000" dirty="0" smtClean="0"/>
              <a:t> </a:t>
            </a:r>
            <a:r>
              <a:rPr lang="hr-HR" sz="2000" dirty="0" err="1" smtClean="0"/>
              <a:t>Mokrovčak</a:t>
            </a:r>
            <a:r>
              <a:rPr lang="hr-HR" sz="2000" dirty="0" smtClean="0"/>
              <a:t> .. </a:t>
            </a:r>
            <a:r>
              <a:rPr lang="hr-HR" sz="2000" dirty="0" smtClean="0">
                <a:sym typeface="Wingdings" panose="05000000000000000000" pitchFamily="2" charset="2"/>
              </a:rPr>
              <a:t></a:t>
            </a:r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61" y="418074"/>
            <a:ext cx="4568303" cy="26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Prije tramvaja…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4734" y="2160589"/>
            <a:ext cx="8869268" cy="4495044"/>
          </a:xfrm>
        </p:spPr>
        <p:txBody>
          <a:bodyPr/>
          <a:lstStyle/>
          <a:p>
            <a:r>
              <a:rPr lang="hr-HR" dirty="0"/>
              <a:t> </a:t>
            </a:r>
            <a:r>
              <a:rPr lang="hr-HR" sz="3200" dirty="0"/>
              <a:t>prvi se javni prijevoz putnika u Rijeci obavljao kočijama i </a:t>
            </a:r>
            <a:r>
              <a:rPr lang="hr-HR" sz="3200" dirty="0" err="1"/>
              <a:t>omnibusima</a:t>
            </a:r>
            <a:r>
              <a:rPr lang="hr-HR" sz="3200" dirty="0"/>
              <a:t> na konjsku vuču, koji su mogli prevesti deset do petnaest </a:t>
            </a:r>
            <a:r>
              <a:rPr lang="hr-HR" sz="3200" dirty="0" smtClean="0"/>
              <a:t>putnika</a:t>
            </a:r>
          </a:p>
          <a:p>
            <a:r>
              <a:rPr lang="hr-HR" sz="3200" dirty="0" smtClean="0"/>
              <a:t>pojava </a:t>
            </a:r>
            <a:r>
              <a:rPr lang="hr-HR" sz="3200" dirty="0"/>
              <a:t>tramvaja koji je od sredine 19. stoljeća osvajao Europu, navela je riječke gradske oce na razmišljanje o uvođenju modernijeg putničkog </a:t>
            </a:r>
            <a:r>
              <a:rPr lang="hr-HR" sz="3200" dirty="0" smtClean="0"/>
              <a:t>prijevoza</a:t>
            </a:r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9313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243" y="0"/>
            <a:ext cx="12224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675" y="164892"/>
            <a:ext cx="8779327" cy="1765508"/>
          </a:xfrm>
        </p:spPr>
        <p:txBody>
          <a:bodyPr/>
          <a:lstStyle/>
          <a:p>
            <a:r>
              <a:rPr lang="hr-HR" dirty="0" smtClean="0"/>
              <a:t>Počeci tramvajskog prijevoza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57222" y="875259"/>
            <a:ext cx="4790166" cy="574123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3200" dirty="0" smtClean="0"/>
              <a:t>riječka </a:t>
            </a:r>
            <a:r>
              <a:rPr lang="hr-HR" sz="3200" dirty="0"/>
              <a:t>je općina 1892. godine objavila javno nadmetanje za izgradnju tramvaja za prijevoz putnika i robe </a:t>
            </a:r>
            <a:endParaRPr lang="hr-HR" sz="3200" dirty="0" smtClean="0"/>
          </a:p>
          <a:p>
            <a:r>
              <a:rPr lang="hr-HR" sz="3200" dirty="0"/>
              <a:t>Općina je 1896. sklopila Ugovor o izgradnji i prometu električnog tramvaja u gradu Rijeci, a koncesija je izdana na pedeset godina</a:t>
            </a:r>
          </a:p>
        </p:txBody>
      </p:sp>
      <p:pic>
        <p:nvPicPr>
          <p:cNvPr id="1026" name="Picture 2" descr="sli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7" y="1229193"/>
            <a:ext cx="6737929" cy="43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6065" y="329785"/>
            <a:ext cx="8929228" cy="6400799"/>
          </a:xfrm>
        </p:spPr>
        <p:txBody>
          <a:bodyPr>
            <a:normAutofit/>
          </a:bodyPr>
          <a:lstStyle/>
          <a:p>
            <a:r>
              <a:rPr lang="hr-HR" sz="3200" b="1" dirty="0"/>
              <a:t>Tramvajski promet u </a:t>
            </a:r>
            <a:r>
              <a:rPr lang="hr-HR" sz="3200" b="1" dirty="0" smtClean="0"/>
              <a:t>Rijeci </a:t>
            </a:r>
            <a:r>
              <a:rPr lang="hr-HR" sz="3200" dirty="0" smtClean="0"/>
              <a:t>uveden </a:t>
            </a:r>
            <a:r>
              <a:rPr lang="hr-HR" sz="3200" dirty="0"/>
              <a:t>je 1899. godine. </a:t>
            </a:r>
            <a:endParaRPr lang="hr-HR" sz="3200" dirty="0" smtClean="0"/>
          </a:p>
          <a:p>
            <a:r>
              <a:rPr lang="hr-HR" sz="3200" dirty="0" smtClean="0"/>
              <a:t>Prvi</a:t>
            </a:r>
            <a:r>
              <a:rPr lang="hr-HR" sz="3200" dirty="0"/>
              <a:t> </a:t>
            </a:r>
            <a:r>
              <a:rPr lang="hr-HR" sz="3200" dirty="0" smtClean="0"/>
              <a:t>električni tramvaj</a:t>
            </a:r>
            <a:r>
              <a:rPr lang="hr-HR" sz="3200" dirty="0"/>
              <a:t> provezao se središtem Rijeke 7. </a:t>
            </a:r>
            <a:r>
              <a:rPr lang="hr-HR" sz="3200" dirty="0" smtClean="0"/>
              <a:t>studenog 1899</a:t>
            </a:r>
            <a:r>
              <a:rPr lang="hr-HR" sz="3200" dirty="0"/>
              <a:t>. </a:t>
            </a:r>
            <a:r>
              <a:rPr lang="hr-HR" sz="3200" dirty="0" smtClean="0"/>
              <a:t>godine</a:t>
            </a:r>
            <a:endParaRPr lang="hr-H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403"/>
            <a:ext cx="12461965" cy="83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kada </a:t>
            </a:r>
            <a:r>
              <a:rPr lang="hr-HR" sz="3200" dirty="0"/>
              <a:t>tramvaj postaje okosnicom javnoga gradskog prometa u Rijeci, </a:t>
            </a:r>
            <a:r>
              <a:rPr lang="hr-HR" sz="3200" dirty="0" smtClean="0"/>
              <a:t>riječki </a:t>
            </a:r>
            <a:r>
              <a:rPr lang="hr-HR" sz="3200" dirty="0"/>
              <a:t>električni tramvaj raspolagao je s osam motornih tramvajskih </a:t>
            </a:r>
            <a:r>
              <a:rPr lang="hr-HR" sz="3200" dirty="0" smtClean="0"/>
              <a:t>kola</a:t>
            </a:r>
            <a:endParaRPr lang="hr-HR" sz="32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svaka </a:t>
            </a:r>
            <a:r>
              <a:rPr lang="hr-HR" sz="3200" dirty="0"/>
              <a:t>kola mogla su prevesti 28 putnika, a imala su šesnaest sjedećih i dvanaest stajaćih </a:t>
            </a:r>
            <a:r>
              <a:rPr lang="hr-HR" sz="3200" dirty="0" smtClean="0"/>
              <a:t>mjesta</a:t>
            </a:r>
            <a:endParaRPr lang="hr-HR" sz="32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tramvaj </a:t>
            </a:r>
            <a:r>
              <a:rPr lang="hr-HR" sz="3200" dirty="0"/>
              <a:t>je zimi vozio od 7 do 22 sata, a ljeti od 6:30 do </a:t>
            </a:r>
            <a:r>
              <a:rPr lang="hr-HR" sz="3200" dirty="0" smtClean="0"/>
              <a:t>22:30</a:t>
            </a:r>
            <a:endParaRPr lang="hr-HR" sz="32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u </a:t>
            </a:r>
            <a:r>
              <a:rPr lang="hr-HR" sz="3200" dirty="0"/>
              <a:t>siječnju 1909. uprava svih komunalnih službi grada prelazi u jedinstveno poduzeće Javnih službi grada </a:t>
            </a:r>
            <a:r>
              <a:rPr lang="hr-HR" sz="3200" dirty="0" smtClean="0"/>
              <a:t>Rijeke</a:t>
            </a:r>
            <a:endParaRPr lang="hr-HR" sz="32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već </a:t>
            </a:r>
            <a:r>
              <a:rPr lang="hr-HR" sz="3200" dirty="0"/>
              <a:t>1914. jednotračna pruga pokazuje se nedovoljnom za pokrivanje naraslih potreba grada te počinje izgradnja dvokolosiječne pruge, koja je zbog rata dovršena tek </a:t>
            </a:r>
            <a:r>
              <a:rPr lang="hr-HR" sz="3200" dirty="0" smtClean="0"/>
              <a:t>1921. </a:t>
            </a:r>
            <a:endParaRPr lang="hr-HR" sz="32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godine </a:t>
            </a:r>
            <a:r>
              <a:rPr lang="hr-HR" sz="3200" dirty="0"/>
              <a:t>1928. na Školjiću je izgrađena nova remiza s mogućnošću garažiranja deset </a:t>
            </a:r>
            <a:r>
              <a:rPr lang="hr-HR" sz="3200" dirty="0" smtClean="0"/>
              <a:t>tramvajskih </a:t>
            </a:r>
            <a:r>
              <a:rPr lang="hr-HR" sz="3200" dirty="0" smtClean="0"/>
              <a:t>kola</a:t>
            </a:r>
            <a:endParaRPr lang="hr-HR" sz="32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70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a/a3/Rijeka_tram_old_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/>
              <a:t>g</a:t>
            </a:r>
            <a:r>
              <a:rPr lang="hr-HR" sz="3200" dirty="0" smtClean="0"/>
              <a:t>radski </a:t>
            </a:r>
            <a:r>
              <a:rPr lang="hr-HR" sz="3200" dirty="0"/>
              <a:t>autobusni prijevoz u Rijeci uveden je 29. lipnja 1931. godine s trima linijama: </a:t>
            </a:r>
            <a:endParaRPr lang="hr-HR" sz="32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linija </a:t>
            </a:r>
            <a:r>
              <a:rPr lang="hr-HR" sz="3200" dirty="0"/>
              <a:t>broj 2 – Centar – Valscurigne (Škurinje) u duljini od 4.550 metara</a:t>
            </a:r>
            <a:r>
              <a:rPr lang="hr-HR" sz="3200" dirty="0" smtClean="0"/>
              <a:t>,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linija </a:t>
            </a:r>
            <a:r>
              <a:rPr lang="hr-HR" sz="3200" dirty="0"/>
              <a:t>broj 3 – Glavna tržnica – Gelsi (Podmurvice) u duljini od 2.550 metara i </a:t>
            </a:r>
            <a:endParaRPr lang="hr-HR" sz="32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linija </a:t>
            </a:r>
            <a:r>
              <a:rPr lang="hr-HR" sz="3200" dirty="0"/>
              <a:t>broj 4 – Centar – Kozala u duljini od 2.700 </a:t>
            </a:r>
            <a:r>
              <a:rPr lang="hr-HR" sz="3200" dirty="0" smtClean="0"/>
              <a:t>metara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endParaRPr lang="hr-HR" sz="32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</a:t>
            </a:r>
            <a:r>
              <a:rPr lang="hr-HR" sz="3200" dirty="0" smtClean="0"/>
              <a:t>na </a:t>
            </a:r>
            <a:r>
              <a:rPr lang="hr-HR" sz="3200" dirty="0"/>
              <a:t>tim su linijama prometovala četiri autobusa s benzinskim pogonom marke Ceirano, koji su mogli prevesti 39 </a:t>
            </a:r>
            <a:r>
              <a:rPr lang="hr-HR" sz="3200" dirty="0" smtClean="0"/>
              <a:t>putnika </a:t>
            </a:r>
            <a:endParaRPr lang="hr-HR" sz="32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u"/>
            </a:pPr>
            <a:r>
              <a:rPr lang="hr-HR" sz="3200" dirty="0" smtClean="0"/>
              <a:t> Vozili </a:t>
            </a:r>
            <a:r>
              <a:rPr lang="hr-HR" sz="3200" dirty="0"/>
              <a:t>su svakih 20 minuta od 7 do 21 </a:t>
            </a:r>
            <a:r>
              <a:rPr lang="hr-HR" sz="3200" dirty="0" smtClean="0"/>
              <a:t>sat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479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</a:t>
            </a:r>
            <a:r>
              <a:rPr lang="hr-HR" dirty="0" smtClean="0"/>
              <a:t>autobus u Rijeci davne 1931. godine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13" y="1846218"/>
            <a:ext cx="7060089" cy="4866663"/>
          </a:xfrm>
        </p:spPr>
      </p:pic>
      <p:sp>
        <p:nvSpPr>
          <p:cNvPr id="4" name="TextBox 3"/>
          <p:cNvSpPr txBox="1"/>
          <p:nvPr/>
        </p:nvSpPr>
        <p:spPr>
          <a:xfrm>
            <a:off x="-1105989" y="984069"/>
            <a:ext cx="487680" cy="86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14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Crveno-ljubičas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492</Words>
  <Application>Microsoft Office PowerPoint</Application>
  <PresentationFormat>Široki zaslon</PresentationFormat>
  <Paragraphs>55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Faseta</vt:lpstr>
      <vt:lpstr>RIJEČKI TRAMVAJ</vt:lpstr>
      <vt:lpstr>Prije tramvaja…</vt:lpstr>
      <vt:lpstr>PowerPointova prezentacija</vt:lpstr>
      <vt:lpstr>Počeci tramvajskog prijevoza</vt:lpstr>
      <vt:lpstr>PowerPointova prezentacija</vt:lpstr>
      <vt:lpstr>PowerPointova prezentacija</vt:lpstr>
      <vt:lpstr>PowerPointova prezentacija</vt:lpstr>
      <vt:lpstr>PowerPointova prezentacija</vt:lpstr>
      <vt:lpstr>prvi autobus u Rijeci davne 1931. godine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Anketa o zadovoljstvu stanovnika Zameta javnim gradskim prijevozom:</vt:lpstr>
      <vt:lpstr>Prijedlozi za poboljšanje javnog gradskog prijevoza …</vt:lpstr>
      <vt:lpstr>Hvala vam na pažnji! Izradila: Dora Boljevčan 7.c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RIJEČKI TRAMVAJ</dc:title>
  <dc:creator>Ucenik 4</dc:creator>
  <cp:lastModifiedBy>Ucenik 4</cp:lastModifiedBy>
  <cp:revision>23</cp:revision>
  <dcterms:created xsi:type="dcterms:W3CDTF">2016-01-14T13:09:28Z</dcterms:created>
  <dcterms:modified xsi:type="dcterms:W3CDTF">2016-01-21T13:55:51Z</dcterms:modified>
</cp:coreProperties>
</file>